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92.png" ContentType="image/png"/>
  <Override PartName="/ppt/media/image91.png" ContentType="image/png"/>
  <Override PartName="/ppt/media/image90.png" ContentType="image/png"/>
  <Override PartName="/ppt/media/image81.png" ContentType="image/png"/>
  <Override PartName="/ppt/media/image80.png" ContentType="image/png"/>
  <Override PartName="/ppt/media/image79.png" ContentType="image/png"/>
  <Override PartName="/ppt/media/image87.png" ContentType="image/png"/>
  <Override PartName="/ppt/media/image6.png" ContentType="image/png"/>
  <Override PartName="/ppt/media/image61.png" ContentType="image/png"/>
  <Override PartName="/ppt/media/image86.png" ContentType="image/png"/>
  <Override PartName="/ppt/media/image5.png" ContentType="image/png"/>
  <Override PartName="/ppt/media/image60.png" ContentType="image/png"/>
  <Override PartName="/ppt/media/image85.png" ContentType="image/png"/>
  <Override PartName="/ppt/media/image4.png" ContentType="image/png"/>
  <Override PartName="/ppt/media/image84.png" ContentType="image/png"/>
  <Override PartName="/ppt/media/image3.png" ContentType="image/png"/>
  <Override PartName="/ppt/media/image82.png" ContentType="image/png"/>
  <Override PartName="/ppt/media/image1.png" ContentType="image/png"/>
  <Override PartName="/ppt/media/image83.png" ContentType="image/png"/>
  <Override PartName="/ppt/media/image2.png" ContentType="image/png"/>
  <Override PartName="/ppt/media/image88.png" ContentType="image/png"/>
  <Override PartName="/ppt/media/image7.png" ContentType="image/png"/>
  <Override PartName="/ppt/media/image62.png" ContentType="image/png"/>
  <Override PartName="/ppt/media/image89.png" ContentType="image/png"/>
  <Override PartName="/ppt/media/image8.png" ContentType="image/png"/>
  <Override PartName="/ppt/media/image63.png" ContentType="image/png"/>
  <Override PartName="/ppt/media/image9.png" ContentType="image/png"/>
  <Override PartName="/ppt/media/image64.png" ContentType="image/png"/>
  <Override PartName="/ppt/media/image36.png" ContentType="image/png"/>
  <Override PartName="/ppt/media/image11.png" ContentType="image/png"/>
  <Override PartName="/ppt/media/image35.png" ContentType="image/png"/>
  <Override PartName="/ppt/media/image10.png" ContentType="image/png"/>
  <Override PartName="/ppt/media/image34.png" ContentType="image/png"/>
  <Override PartName="/ppt/media/image59.png" ContentType="image/png"/>
  <Override PartName="/ppt/media/image33.png" ContentType="image/png"/>
  <Override PartName="/ppt/media/image58.png" ContentType="image/png"/>
  <Override PartName="/ppt/media/image32.png" ContentType="image/png"/>
  <Override PartName="/ppt/media/image57.png" ContentType="image/png"/>
  <Override PartName="/ppt/media/image29.gif" ContentType="image/gif"/>
  <Override PartName="/ppt/media/image31.png" ContentType="image/png"/>
  <Override PartName="/ppt/media/image56.png" ContentType="image/png"/>
  <Override PartName="/ppt/media/image28.gif" ContentType="image/gif"/>
  <Override PartName="/ppt/media/image30.png" ContentType="image/png"/>
  <Override PartName="/ppt/media/image55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49.png" ContentType="image/png"/>
  <Override PartName="/ppt/media/image23.png" ContentType="image/png"/>
  <Override PartName="/ppt/media/image48.png" ContentType="image/png"/>
  <Override PartName="/ppt/media/image22.png" ContentType="image/png"/>
  <Override PartName="/ppt/media/image47.png" ContentType="image/png"/>
  <Override PartName="/ppt/media/image21.png" ContentType="image/png"/>
  <Override PartName="/ppt/media/image46.png" ContentType="image/png"/>
  <Override PartName="/ppt/media/image20.png" ContentType="image/png"/>
  <Override PartName="/ppt/media/image4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2.png" ContentType="image/png"/>
  <Override PartName="/ppt/media/image37.png" ContentType="image/png"/>
  <Override PartName="/ppt/media/image13.png" ContentType="image/png"/>
  <Override PartName="/ppt/media/image38.png" ContentType="image/png"/>
  <Override PartName="/ppt/media/image14.png" ContentType="image/png"/>
  <Override PartName="/ppt/media/image39.png" ContentType="image/png"/>
  <Override PartName="/ppt/media/image40.png" ContentType="image/png"/>
  <Override PartName="/ppt/media/image65.png" ContentType="image/png"/>
  <Override PartName="/ppt/media/image41.png" ContentType="image/png"/>
  <Override PartName="/ppt/media/image66.png" ContentType="image/png"/>
  <Override PartName="/ppt/media/image42.png" ContentType="image/png"/>
  <Override PartName="/ppt/media/image67.png" ContentType="image/png"/>
  <Override PartName="/ppt/media/image43.png" ContentType="image/png"/>
  <Override PartName="/ppt/media/image68.png" ContentType="image/png"/>
  <Override PartName="/ppt/media/image44.png" ContentType="image/png"/>
  <Override PartName="/ppt/media/image69.png" ContentType="image/png"/>
  <Override PartName="/ppt/media/image50.png" ContentType="image/png"/>
  <Override PartName="/ppt/media/image75.png" ContentType="image/png"/>
  <Override PartName="/ppt/media/image51.png" ContentType="image/png"/>
  <Override PartName="/ppt/media/image76.png" ContentType="image/png"/>
  <Override PartName="/ppt/media/image52.png" ContentType="image/png"/>
  <Override PartName="/ppt/media/image77.png" ContentType="image/png"/>
  <Override PartName="/ppt/media/image53.png" ContentType="image/png"/>
  <Override PartName="/ppt/media/image78.png" ContentType="image/png"/>
  <Override PartName="/ppt/media/image54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</a:t>
            </a:r>
            <a:r>
              <a:rPr b="0" lang="en-US" sz="1800" spc="-1" strike="noStrike">
                <a:latin typeface="Arial"/>
              </a:rPr>
              <a:t>to </a:t>
            </a:r>
            <a:r>
              <a:rPr b="0" lang="en-US" sz="1800" spc="-1" strike="noStrike">
                <a:latin typeface="Arial"/>
              </a:rPr>
              <a:t>edit </a:t>
            </a:r>
            <a:r>
              <a:rPr b="0" lang="en-US" sz="1800" spc="-1" strike="noStrike">
                <a:latin typeface="Arial"/>
              </a:rPr>
              <a:t>the </a:t>
            </a:r>
            <a:r>
              <a:rPr b="0" lang="en-US" sz="1800" spc="-1" strike="noStrike">
                <a:latin typeface="Arial"/>
              </a:rPr>
              <a:t>title </a:t>
            </a:r>
            <a:r>
              <a:rPr b="0" lang="en-US" sz="1800" spc="-1" strike="noStrike">
                <a:latin typeface="Arial"/>
              </a:rPr>
              <a:t>text </a:t>
            </a:r>
            <a:r>
              <a:rPr b="0" lang="en-US" sz="1800" spc="-1" strike="noStrike">
                <a:latin typeface="Arial"/>
              </a:rPr>
              <a:t>form</a:t>
            </a:r>
            <a:r>
              <a:rPr b="0" lang="en-US" sz="1800" spc="-1" strike="noStrike">
                <a:latin typeface="Arial"/>
              </a:rPr>
              <a:t>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li</a:t>
            </a: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di</a:t>
            </a:r>
            <a:r>
              <a:rPr b="0" lang="en-US" sz="4400" spc="-1" strike="noStrike">
                <a:latin typeface="Arial"/>
              </a:rPr>
              <a:t>t </a:t>
            </a:r>
            <a:r>
              <a:rPr b="0" lang="en-US" sz="4400" spc="-1" strike="noStrike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tit</a:t>
            </a:r>
            <a:r>
              <a:rPr b="0" lang="en-US" sz="4400" spc="-1" strike="noStrike">
                <a:latin typeface="Arial"/>
              </a:rPr>
              <a:t>le </a:t>
            </a:r>
            <a:r>
              <a:rPr b="0" lang="en-US" sz="4400" spc="-1" strike="noStrike">
                <a:latin typeface="Arial"/>
              </a:rPr>
              <a:t>te</a:t>
            </a:r>
            <a:r>
              <a:rPr b="0" lang="en-US" sz="4400" spc="-1" strike="noStrike">
                <a:latin typeface="Arial"/>
              </a:rPr>
              <a:t>xt </a:t>
            </a:r>
            <a:r>
              <a:rPr b="0" lang="en-US" sz="4400" spc="-1" strike="noStrike">
                <a:latin typeface="Arial"/>
              </a:rPr>
              <a:t>fo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gif"/><Relationship Id="rId7" Type="http://schemas.openxmlformats.org/officeDocument/2006/relationships/image" Target="../media/image29.gif"/><Relationship Id="rId8" Type="http://schemas.openxmlformats.org/officeDocument/2006/relationships/image" Target="../media/image30.png"/><Relationship Id="rId9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4" descr=""/>
          <p:cNvPicPr/>
          <p:nvPr/>
        </p:nvPicPr>
        <p:blipFill>
          <a:blip r:embed="rId1"/>
          <a:stretch/>
        </p:blipFill>
        <p:spPr>
          <a:xfrm>
            <a:off x="0" y="0"/>
            <a:ext cx="2559960" cy="2559960"/>
          </a:xfrm>
          <a:prstGeom prst="rect">
            <a:avLst/>
          </a:prstGeom>
          <a:ln>
            <a:noFill/>
          </a:ln>
        </p:spPr>
      </p:pic>
      <p:sp>
        <p:nvSpPr>
          <p:cNvPr id="77" name="CustomShape 1"/>
          <p:cNvSpPr/>
          <p:nvPr/>
        </p:nvSpPr>
        <p:spPr>
          <a:xfrm>
            <a:off x="858960" y="3033720"/>
            <a:ext cx="1047348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ce181e"/>
                </a:solidFill>
                <a:latin typeface="Arial"/>
              </a:rPr>
              <a:t>Multivariate Linear Regression</a:t>
            </a:r>
            <a:endParaRPr b="0" lang="en-US" sz="60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CustomShape 1"/>
          <p:cNvSpPr/>
          <p:nvPr/>
        </p:nvSpPr>
        <p:spPr>
          <a:xfrm>
            <a:off x="352440" y="324000"/>
            <a:ext cx="1567440" cy="851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5000" spc="-1" strike="noStrike">
                <a:solidFill>
                  <a:srgbClr val="d92027"/>
                </a:solidFill>
                <a:latin typeface="Arial"/>
                <a:ea typeface="Hack"/>
              </a:rPr>
              <a:t>Bias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443" name="CustomShape 2"/>
          <p:cNvSpPr/>
          <p:nvPr/>
        </p:nvSpPr>
        <p:spPr>
          <a:xfrm>
            <a:off x="352440" y="1139040"/>
            <a:ext cx="11442960" cy="214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Bias basically means that the gradient descent tends to change the theta</a:t>
            </a:r>
            <a:r>
              <a:rPr b="0" lang="en-US" sz="2600" spc="-1" strike="noStrike" baseline="-33000">
                <a:solidFill>
                  <a:srgbClr val="000000"/>
                </a:solidFill>
                <a:latin typeface="Arial"/>
                <a:ea typeface="Hack"/>
              </a:rPr>
              <a:t>j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 that corresponds to a high value X</a:t>
            </a:r>
            <a:r>
              <a:rPr b="0" lang="en-US" sz="2600" spc="-1" strike="noStrike" baseline="-33000">
                <a:solidFill>
                  <a:srgbClr val="000000"/>
                </a:solidFill>
                <a:latin typeface="Arial"/>
                <a:ea typeface="Hack"/>
              </a:rPr>
              <a:t>j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because it affects the cost function more than other parameters, causing the gradient descent to converge slowly or not being able to converge at all in most cases.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444" name="Picture 11" descr=""/>
          <p:cNvPicPr/>
          <p:nvPr/>
        </p:nvPicPr>
        <p:blipFill>
          <a:blip r:embed="rId1"/>
          <a:stretch/>
        </p:blipFill>
        <p:spPr>
          <a:xfrm>
            <a:off x="11110680" y="123840"/>
            <a:ext cx="930240" cy="981360"/>
          </a:xfrm>
          <a:prstGeom prst="rect">
            <a:avLst/>
          </a:prstGeom>
          <a:ln>
            <a:noFill/>
          </a:ln>
        </p:spPr>
      </p:pic>
      <p:sp>
        <p:nvSpPr>
          <p:cNvPr id="445" name="CustomShape 3"/>
          <p:cNvSpPr/>
          <p:nvPr/>
        </p:nvSpPr>
        <p:spPr>
          <a:xfrm>
            <a:off x="650268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6" name="CustomShape 4"/>
          <p:cNvSpPr/>
          <p:nvPr/>
        </p:nvSpPr>
        <p:spPr>
          <a:xfrm>
            <a:off x="3777120" y="624240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7" name="CustomShape 5"/>
          <p:cNvSpPr/>
          <p:nvPr/>
        </p:nvSpPr>
        <p:spPr>
          <a:xfrm>
            <a:off x="694836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CustomShape 6"/>
          <p:cNvSpPr/>
          <p:nvPr/>
        </p:nvSpPr>
        <p:spPr>
          <a:xfrm>
            <a:off x="8580960" y="62517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9" name="CustomShape 7"/>
          <p:cNvSpPr/>
          <p:nvPr/>
        </p:nvSpPr>
        <p:spPr>
          <a:xfrm>
            <a:off x="792756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0" name="CustomShape 8"/>
          <p:cNvSpPr/>
          <p:nvPr/>
        </p:nvSpPr>
        <p:spPr>
          <a:xfrm>
            <a:off x="742428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1" name="CustomShape 9"/>
          <p:cNvSpPr/>
          <p:nvPr/>
        </p:nvSpPr>
        <p:spPr>
          <a:xfrm>
            <a:off x="8341200" y="63428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2" name="CustomShape 10"/>
          <p:cNvSpPr/>
          <p:nvPr/>
        </p:nvSpPr>
        <p:spPr>
          <a:xfrm>
            <a:off x="7265520" y="63298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3" name="CustomShape 11"/>
          <p:cNvSpPr/>
          <p:nvPr/>
        </p:nvSpPr>
        <p:spPr>
          <a:xfrm>
            <a:off x="657216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4" name="CustomShape 12"/>
          <p:cNvSpPr/>
          <p:nvPr/>
        </p:nvSpPr>
        <p:spPr>
          <a:xfrm>
            <a:off x="9141120" y="62384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5" name="CustomShape 13"/>
          <p:cNvSpPr/>
          <p:nvPr/>
        </p:nvSpPr>
        <p:spPr>
          <a:xfrm>
            <a:off x="8746200" y="6347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6" name="CustomShape 14"/>
          <p:cNvSpPr/>
          <p:nvPr/>
        </p:nvSpPr>
        <p:spPr>
          <a:xfrm>
            <a:off x="756684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7" name="CustomShape 15"/>
          <p:cNvSpPr/>
          <p:nvPr/>
        </p:nvSpPr>
        <p:spPr>
          <a:xfrm>
            <a:off x="9368280" y="6356160"/>
            <a:ext cx="2812320" cy="497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8" name="Picture 12" descr=""/>
          <p:cNvPicPr/>
          <p:nvPr/>
        </p:nvPicPr>
        <p:blipFill>
          <a:blip r:embed="rId2"/>
          <a:srcRect l="0" t="0" r="34539" b="73477"/>
          <a:stretch/>
        </p:blipFill>
        <p:spPr>
          <a:xfrm>
            <a:off x="7938000" y="6074280"/>
            <a:ext cx="4244760" cy="77976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pic>
        <p:nvPicPr>
          <p:cNvPr id="459" name="Picture 13" descr=""/>
          <p:cNvPicPr/>
          <p:nvPr/>
        </p:nvPicPr>
        <p:blipFill>
          <a:blip r:embed="rId3"/>
          <a:srcRect l="0" t="0" r="34539" b="73472"/>
          <a:stretch/>
        </p:blipFill>
        <p:spPr>
          <a:xfrm>
            <a:off x="7146360" y="5930640"/>
            <a:ext cx="5045040" cy="92664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460" name="CustomShape 16"/>
          <p:cNvSpPr/>
          <p:nvPr/>
        </p:nvSpPr>
        <p:spPr>
          <a:xfrm>
            <a:off x="10244160" y="6473160"/>
            <a:ext cx="1936080" cy="364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Hack"/>
                <a:ea typeface="Hack"/>
              </a:rPr>
              <a:t>Grow Through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61" name="Picture 14" descr=""/>
          <p:cNvPicPr/>
          <p:nvPr/>
        </p:nvPicPr>
        <p:blipFill>
          <a:blip r:embed="rId4"/>
          <a:srcRect l="0" t="0" r="34539" b="73474"/>
          <a:stretch/>
        </p:blipFill>
        <p:spPr>
          <a:xfrm>
            <a:off x="8629560" y="6203160"/>
            <a:ext cx="3561840" cy="65412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462" name="CustomShape 17"/>
          <p:cNvSpPr/>
          <p:nvPr/>
        </p:nvSpPr>
        <p:spPr>
          <a:xfrm>
            <a:off x="96660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3" name="CustomShape 18"/>
          <p:cNvSpPr/>
          <p:nvPr/>
        </p:nvSpPr>
        <p:spPr>
          <a:xfrm>
            <a:off x="2598840" y="62517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CustomShape 19"/>
          <p:cNvSpPr/>
          <p:nvPr/>
        </p:nvSpPr>
        <p:spPr>
          <a:xfrm>
            <a:off x="194544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CustomShape 20"/>
          <p:cNvSpPr/>
          <p:nvPr/>
        </p:nvSpPr>
        <p:spPr>
          <a:xfrm>
            <a:off x="144216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CustomShape 21"/>
          <p:cNvSpPr/>
          <p:nvPr/>
        </p:nvSpPr>
        <p:spPr>
          <a:xfrm>
            <a:off x="309240" y="62373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CustomShape 22"/>
          <p:cNvSpPr/>
          <p:nvPr/>
        </p:nvSpPr>
        <p:spPr>
          <a:xfrm>
            <a:off x="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CustomShape 23"/>
          <p:cNvSpPr/>
          <p:nvPr/>
        </p:nvSpPr>
        <p:spPr>
          <a:xfrm>
            <a:off x="2359080" y="63428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CustomShape 24"/>
          <p:cNvSpPr/>
          <p:nvPr/>
        </p:nvSpPr>
        <p:spPr>
          <a:xfrm>
            <a:off x="1283760" y="63298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0" name="CustomShape 25"/>
          <p:cNvSpPr/>
          <p:nvPr/>
        </p:nvSpPr>
        <p:spPr>
          <a:xfrm>
            <a:off x="59004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1" name="CustomShape 26"/>
          <p:cNvSpPr/>
          <p:nvPr/>
        </p:nvSpPr>
        <p:spPr>
          <a:xfrm>
            <a:off x="3159000" y="62384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2" name="CustomShape 27"/>
          <p:cNvSpPr/>
          <p:nvPr/>
        </p:nvSpPr>
        <p:spPr>
          <a:xfrm>
            <a:off x="2764080" y="6347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3" name="CustomShape 28"/>
          <p:cNvSpPr/>
          <p:nvPr/>
        </p:nvSpPr>
        <p:spPr>
          <a:xfrm>
            <a:off x="158472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4" name="CustomShape 29"/>
          <p:cNvSpPr/>
          <p:nvPr/>
        </p:nvSpPr>
        <p:spPr>
          <a:xfrm>
            <a:off x="3468960" y="63514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5" name="CustomShape 30"/>
          <p:cNvSpPr/>
          <p:nvPr/>
        </p:nvSpPr>
        <p:spPr>
          <a:xfrm>
            <a:off x="441396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CustomShape 31"/>
          <p:cNvSpPr/>
          <p:nvPr/>
        </p:nvSpPr>
        <p:spPr>
          <a:xfrm>
            <a:off x="6046560" y="62517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7" name="CustomShape 32"/>
          <p:cNvSpPr/>
          <p:nvPr/>
        </p:nvSpPr>
        <p:spPr>
          <a:xfrm>
            <a:off x="539316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8" name="CustomShape 33"/>
          <p:cNvSpPr/>
          <p:nvPr/>
        </p:nvSpPr>
        <p:spPr>
          <a:xfrm>
            <a:off x="488988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9" name="CustomShape 34"/>
          <p:cNvSpPr/>
          <p:nvPr/>
        </p:nvSpPr>
        <p:spPr>
          <a:xfrm>
            <a:off x="5806800" y="63428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0" name="CustomShape 35"/>
          <p:cNvSpPr/>
          <p:nvPr/>
        </p:nvSpPr>
        <p:spPr>
          <a:xfrm>
            <a:off x="4731120" y="63298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1" name="CustomShape 36"/>
          <p:cNvSpPr/>
          <p:nvPr/>
        </p:nvSpPr>
        <p:spPr>
          <a:xfrm>
            <a:off x="403740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2" name="CustomShape 37"/>
          <p:cNvSpPr/>
          <p:nvPr/>
        </p:nvSpPr>
        <p:spPr>
          <a:xfrm>
            <a:off x="6221520" y="635940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3" name="CustomShape 38"/>
          <p:cNvSpPr/>
          <p:nvPr/>
        </p:nvSpPr>
        <p:spPr>
          <a:xfrm>
            <a:off x="503208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CustomShape 1"/>
          <p:cNvSpPr/>
          <p:nvPr/>
        </p:nvSpPr>
        <p:spPr>
          <a:xfrm>
            <a:off x="352440" y="324000"/>
            <a:ext cx="1567440" cy="851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5000" spc="-1" strike="noStrike">
                <a:solidFill>
                  <a:srgbClr val="d92027"/>
                </a:solidFill>
                <a:latin typeface="Arial"/>
                <a:ea typeface="Hack"/>
              </a:rPr>
              <a:t>Bias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485" name="CustomShape 2"/>
          <p:cNvSpPr/>
          <p:nvPr/>
        </p:nvSpPr>
        <p:spPr>
          <a:xfrm>
            <a:off x="352440" y="1139040"/>
            <a:ext cx="11442960" cy="365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As an example, if a training set has a feature that ranges between (100 - 5000) -maybe a car’s height in centimeters- and another that ranges between (0.1 – 2) -like a car’s engine’s volume in kilo cubic centimeters-, the gradient descent will try to tweak the 1st feature first although a car’s price might be less dependent on it than the other feature, this might cause the gradient descent to take much longer time &amp; path getting to the minimal J and in some cases might cause the path of the gradient descent to drift away from the conversion point causing it to break.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486" name="Picture 11" descr=""/>
          <p:cNvPicPr/>
          <p:nvPr/>
        </p:nvPicPr>
        <p:blipFill>
          <a:blip r:embed="rId1"/>
          <a:stretch/>
        </p:blipFill>
        <p:spPr>
          <a:xfrm>
            <a:off x="11110680" y="123840"/>
            <a:ext cx="930240" cy="981360"/>
          </a:xfrm>
          <a:prstGeom prst="rect">
            <a:avLst/>
          </a:prstGeom>
          <a:ln>
            <a:noFill/>
          </a:ln>
        </p:spPr>
      </p:pic>
      <p:sp>
        <p:nvSpPr>
          <p:cNvPr id="487" name="CustomShape 3"/>
          <p:cNvSpPr/>
          <p:nvPr/>
        </p:nvSpPr>
        <p:spPr>
          <a:xfrm>
            <a:off x="650268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8" name="CustomShape 4"/>
          <p:cNvSpPr/>
          <p:nvPr/>
        </p:nvSpPr>
        <p:spPr>
          <a:xfrm>
            <a:off x="3777120" y="624240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9" name="CustomShape 5"/>
          <p:cNvSpPr/>
          <p:nvPr/>
        </p:nvSpPr>
        <p:spPr>
          <a:xfrm>
            <a:off x="694836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0" name="CustomShape 6"/>
          <p:cNvSpPr/>
          <p:nvPr/>
        </p:nvSpPr>
        <p:spPr>
          <a:xfrm>
            <a:off x="8580960" y="62517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1" name="CustomShape 7"/>
          <p:cNvSpPr/>
          <p:nvPr/>
        </p:nvSpPr>
        <p:spPr>
          <a:xfrm>
            <a:off x="792756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2" name="CustomShape 8"/>
          <p:cNvSpPr/>
          <p:nvPr/>
        </p:nvSpPr>
        <p:spPr>
          <a:xfrm>
            <a:off x="742428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3" name="CustomShape 9"/>
          <p:cNvSpPr/>
          <p:nvPr/>
        </p:nvSpPr>
        <p:spPr>
          <a:xfrm>
            <a:off x="8341200" y="63428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4" name="CustomShape 10"/>
          <p:cNvSpPr/>
          <p:nvPr/>
        </p:nvSpPr>
        <p:spPr>
          <a:xfrm>
            <a:off x="7265520" y="63298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5" name="CustomShape 11"/>
          <p:cNvSpPr/>
          <p:nvPr/>
        </p:nvSpPr>
        <p:spPr>
          <a:xfrm>
            <a:off x="657216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6" name="CustomShape 12"/>
          <p:cNvSpPr/>
          <p:nvPr/>
        </p:nvSpPr>
        <p:spPr>
          <a:xfrm>
            <a:off x="9141120" y="62384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7" name="CustomShape 13"/>
          <p:cNvSpPr/>
          <p:nvPr/>
        </p:nvSpPr>
        <p:spPr>
          <a:xfrm>
            <a:off x="8746200" y="6347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8" name="CustomShape 14"/>
          <p:cNvSpPr/>
          <p:nvPr/>
        </p:nvSpPr>
        <p:spPr>
          <a:xfrm>
            <a:off x="756684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9" name="CustomShape 15"/>
          <p:cNvSpPr/>
          <p:nvPr/>
        </p:nvSpPr>
        <p:spPr>
          <a:xfrm>
            <a:off x="9368280" y="6356160"/>
            <a:ext cx="2812320" cy="497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00" name="Picture 12" descr=""/>
          <p:cNvPicPr/>
          <p:nvPr/>
        </p:nvPicPr>
        <p:blipFill>
          <a:blip r:embed="rId2"/>
          <a:srcRect l="0" t="0" r="34539" b="73477"/>
          <a:stretch/>
        </p:blipFill>
        <p:spPr>
          <a:xfrm>
            <a:off x="7938000" y="6074280"/>
            <a:ext cx="4244760" cy="77976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pic>
        <p:nvPicPr>
          <p:cNvPr id="501" name="Picture 13" descr=""/>
          <p:cNvPicPr/>
          <p:nvPr/>
        </p:nvPicPr>
        <p:blipFill>
          <a:blip r:embed="rId3"/>
          <a:srcRect l="0" t="0" r="34539" b="73472"/>
          <a:stretch/>
        </p:blipFill>
        <p:spPr>
          <a:xfrm>
            <a:off x="7146360" y="5930640"/>
            <a:ext cx="5045040" cy="92664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502" name="CustomShape 16"/>
          <p:cNvSpPr/>
          <p:nvPr/>
        </p:nvSpPr>
        <p:spPr>
          <a:xfrm>
            <a:off x="10244160" y="6473160"/>
            <a:ext cx="1936080" cy="364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Hack"/>
                <a:ea typeface="Hack"/>
              </a:rPr>
              <a:t>Grow Through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03" name="Picture 14" descr=""/>
          <p:cNvPicPr/>
          <p:nvPr/>
        </p:nvPicPr>
        <p:blipFill>
          <a:blip r:embed="rId4"/>
          <a:srcRect l="0" t="0" r="34539" b="73474"/>
          <a:stretch/>
        </p:blipFill>
        <p:spPr>
          <a:xfrm>
            <a:off x="8629560" y="6203160"/>
            <a:ext cx="3561840" cy="65412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504" name="CustomShape 17"/>
          <p:cNvSpPr/>
          <p:nvPr/>
        </p:nvSpPr>
        <p:spPr>
          <a:xfrm>
            <a:off x="96660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5" name="CustomShape 18"/>
          <p:cNvSpPr/>
          <p:nvPr/>
        </p:nvSpPr>
        <p:spPr>
          <a:xfrm>
            <a:off x="2598840" y="62517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6" name="CustomShape 19"/>
          <p:cNvSpPr/>
          <p:nvPr/>
        </p:nvSpPr>
        <p:spPr>
          <a:xfrm>
            <a:off x="194544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7" name="CustomShape 20"/>
          <p:cNvSpPr/>
          <p:nvPr/>
        </p:nvSpPr>
        <p:spPr>
          <a:xfrm>
            <a:off x="144216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8" name="CustomShape 21"/>
          <p:cNvSpPr/>
          <p:nvPr/>
        </p:nvSpPr>
        <p:spPr>
          <a:xfrm>
            <a:off x="309240" y="62373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9" name="CustomShape 22"/>
          <p:cNvSpPr/>
          <p:nvPr/>
        </p:nvSpPr>
        <p:spPr>
          <a:xfrm>
            <a:off x="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0" name="CustomShape 23"/>
          <p:cNvSpPr/>
          <p:nvPr/>
        </p:nvSpPr>
        <p:spPr>
          <a:xfrm>
            <a:off x="2359080" y="63428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1" name="CustomShape 24"/>
          <p:cNvSpPr/>
          <p:nvPr/>
        </p:nvSpPr>
        <p:spPr>
          <a:xfrm>
            <a:off x="1283760" y="63298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25"/>
          <p:cNvSpPr/>
          <p:nvPr/>
        </p:nvSpPr>
        <p:spPr>
          <a:xfrm>
            <a:off x="59004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CustomShape 26"/>
          <p:cNvSpPr/>
          <p:nvPr/>
        </p:nvSpPr>
        <p:spPr>
          <a:xfrm>
            <a:off x="3159000" y="62384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4" name="CustomShape 27"/>
          <p:cNvSpPr/>
          <p:nvPr/>
        </p:nvSpPr>
        <p:spPr>
          <a:xfrm>
            <a:off x="2764080" y="6347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5" name="CustomShape 28"/>
          <p:cNvSpPr/>
          <p:nvPr/>
        </p:nvSpPr>
        <p:spPr>
          <a:xfrm>
            <a:off x="158472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6" name="CustomShape 29"/>
          <p:cNvSpPr/>
          <p:nvPr/>
        </p:nvSpPr>
        <p:spPr>
          <a:xfrm>
            <a:off x="3468960" y="63514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7" name="CustomShape 30"/>
          <p:cNvSpPr/>
          <p:nvPr/>
        </p:nvSpPr>
        <p:spPr>
          <a:xfrm>
            <a:off x="441396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8" name="CustomShape 31"/>
          <p:cNvSpPr/>
          <p:nvPr/>
        </p:nvSpPr>
        <p:spPr>
          <a:xfrm>
            <a:off x="6046560" y="62517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9" name="CustomShape 32"/>
          <p:cNvSpPr/>
          <p:nvPr/>
        </p:nvSpPr>
        <p:spPr>
          <a:xfrm>
            <a:off x="539316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0" name="CustomShape 33"/>
          <p:cNvSpPr/>
          <p:nvPr/>
        </p:nvSpPr>
        <p:spPr>
          <a:xfrm>
            <a:off x="488988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1" name="CustomShape 34"/>
          <p:cNvSpPr/>
          <p:nvPr/>
        </p:nvSpPr>
        <p:spPr>
          <a:xfrm>
            <a:off x="5806800" y="63428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2" name="CustomShape 35"/>
          <p:cNvSpPr/>
          <p:nvPr/>
        </p:nvSpPr>
        <p:spPr>
          <a:xfrm>
            <a:off x="4731120" y="63298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3" name="CustomShape 36"/>
          <p:cNvSpPr/>
          <p:nvPr/>
        </p:nvSpPr>
        <p:spPr>
          <a:xfrm>
            <a:off x="403740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4" name="CustomShape 37"/>
          <p:cNvSpPr/>
          <p:nvPr/>
        </p:nvSpPr>
        <p:spPr>
          <a:xfrm>
            <a:off x="6221520" y="635940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5" name="CustomShape 38"/>
          <p:cNvSpPr/>
          <p:nvPr/>
        </p:nvSpPr>
        <p:spPr>
          <a:xfrm>
            <a:off x="503208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CustomShape 1"/>
          <p:cNvSpPr/>
          <p:nvPr/>
        </p:nvSpPr>
        <p:spPr>
          <a:xfrm>
            <a:off x="352440" y="324000"/>
            <a:ext cx="4859280" cy="851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5000" spc="-1" strike="noStrike">
                <a:solidFill>
                  <a:srgbClr val="d92027"/>
                </a:solidFill>
                <a:latin typeface="Arial"/>
                <a:ea typeface="Hack"/>
              </a:rPr>
              <a:t>Feature scaling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527" name="CustomShape 2"/>
          <p:cNvSpPr/>
          <p:nvPr/>
        </p:nvSpPr>
        <p:spPr>
          <a:xfrm>
            <a:off x="352440" y="1355040"/>
            <a:ext cx="11442960" cy="48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Here is a graph that represents the previous example.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528" name="Picture 11" descr=""/>
          <p:cNvPicPr/>
          <p:nvPr/>
        </p:nvPicPr>
        <p:blipFill>
          <a:blip r:embed="rId1"/>
          <a:stretch/>
        </p:blipFill>
        <p:spPr>
          <a:xfrm>
            <a:off x="11110680" y="123840"/>
            <a:ext cx="930240" cy="981360"/>
          </a:xfrm>
          <a:prstGeom prst="rect">
            <a:avLst/>
          </a:prstGeom>
          <a:ln>
            <a:noFill/>
          </a:ln>
        </p:spPr>
      </p:pic>
      <p:sp>
        <p:nvSpPr>
          <p:cNvPr id="529" name="CustomShape 3"/>
          <p:cNvSpPr/>
          <p:nvPr/>
        </p:nvSpPr>
        <p:spPr>
          <a:xfrm>
            <a:off x="650268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0" name="CustomShape 4"/>
          <p:cNvSpPr/>
          <p:nvPr/>
        </p:nvSpPr>
        <p:spPr>
          <a:xfrm>
            <a:off x="3777120" y="624240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1" name="CustomShape 5"/>
          <p:cNvSpPr/>
          <p:nvPr/>
        </p:nvSpPr>
        <p:spPr>
          <a:xfrm>
            <a:off x="694836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2" name="CustomShape 6"/>
          <p:cNvSpPr/>
          <p:nvPr/>
        </p:nvSpPr>
        <p:spPr>
          <a:xfrm>
            <a:off x="8580960" y="62517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3" name="CustomShape 7"/>
          <p:cNvSpPr/>
          <p:nvPr/>
        </p:nvSpPr>
        <p:spPr>
          <a:xfrm>
            <a:off x="792756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4" name="CustomShape 8"/>
          <p:cNvSpPr/>
          <p:nvPr/>
        </p:nvSpPr>
        <p:spPr>
          <a:xfrm>
            <a:off x="742428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5" name="CustomShape 9"/>
          <p:cNvSpPr/>
          <p:nvPr/>
        </p:nvSpPr>
        <p:spPr>
          <a:xfrm>
            <a:off x="8341200" y="63428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6" name="CustomShape 10"/>
          <p:cNvSpPr/>
          <p:nvPr/>
        </p:nvSpPr>
        <p:spPr>
          <a:xfrm>
            <a:off x="7265520" y="63298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7" name="CustomShape 11"/>
          <p:cNvSpPr/>
          <p:nvPr/>
        </p:nvSpPr>
        <p:spPr>
          <a:xfrm>
            <a:off x="657216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8" name="CustomShape 12"/>
          <p:cNvSpPr/>
          <p:nvPr/>
        </p:nvSpPr>
        <p:spPr>
          <a:xfrm>
            <a:off x="9141120" y="62384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9" name="CustomShape 13"/>
          <p:cNvSpPr/>
          <p:nvPr/>
        </p:nvSpPr>
        <p:spPr>
          <a:xfrm>
            <a:off x="8746200" y="6347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0" name="CustomShape 14"/>
          <p:cNvSpPr/>
          <p:nvPr/>
        </p:nvSpPr>
        <p:spPr>
          <a:xfrm>
            <a:off x="756684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1" name="CustomShape 15"/>
          <p:cNvSpPr/>
          <p:nvPr/>
        </p:nvSpPr>
        <p:spPr>
          <a:xfrm>
            <a:off x="9368280" y="6356160"/>
            <a:ext cx="2812320" cy="497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42" name="Picture 12" descr=""/>
          <p:cNvPicPr/>
          <p:nvPr/>
        </p:nvPicPr>
        <p:blipFill>
          <a:blip r:embed="rId2"/>
          <a:srcRect l="0" t="0" r="34539" b="73477"/>
          <a:stretch/>
        </p:blipFill>
        <p:spPr>
          <a:xfrm>
            <a:off x="7938000" y="6074280"/>
            <a:ext cx="4244760" cy="77976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pic>
        <p:nvPicPr>
          <p:cNvPr id="543" name="Picture 13" descr=""/>
          <p:cNvPicPr/>
          <p:nvPr/>
        </p:nvPicPr>
        <p:blipFill>
          <a:blip r:embed="rId3"/>
          <a:srcRect l="0" t="0" r="34539" b="73472"/>
          <a:stretch/>
        </p:blipFill>
        <p:spPr>
          <a:xfrm>
            <a:off x="7146360" y="5930640"/>
            <a:ext cx="5045040" cy="92664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544" name="CustomShape 16"/>
          <p:cNvSpPr/>
          <p:nvPr/>
        </p:nvSpPr>
        <p:spPr>
          <a:xfrm>
            <a:off x="10244160" y="6473160"/>
            <a:ext cx="1936080" cy="364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Hack"/>
                <a:ea typeface="Hack"/>
              </a:rPr>
              <a:t>Grow Through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45" name="Picture 14" descr=""/>
          <p:cNvPicPr/>
          <p:nvPr/>
        </p:nvPicPr>
        <p:blipFill>
          <a:blip r:embed="rId4"/>
          <a:srcRect l="0" t="0" r="34539" b="73474"/>
          <a:stretch/>
        </p:blipFill>
        <p:spPr>
          <a:xfrm>
            <a:off x="8629560" y="6203160"/>
            <a:ext cx="3561840" cy="65412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546" name="CustomShape 17"/>
          <p:cNvSpPr/>
          <p:nvPr/>
        </p:nvSpPr>
        <p:spPr>
          <a:xfrm>
            <a:off x="96660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7" name="CustomShape 18"/>
          <p:cNvSpPr/>
          <p:nvPr/>
        </p:nvSpPr>
        <p:spPr>
          <a:xfrm>
            <a:off x="2598840" y="62517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8" name="CustomShape 19"/>
          <p:cNvSpPr/>
          <p:nvPr/>
        </p:nvSpPr>
        <p:spPr>
          <a:xfrm>
            <a:off x="194544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9" name="CustomShape 20"/>
          <p:cNvSpPr/>
          <p:nvPr/>
        </p:nvSpPr>
        <p:spPr>
          <a:xfrm>
            <a:off x="144216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0" name="CustomShape 21"/>
          <p:cNvSpPr/>
          <p:nvPr/>
        </p:nvSpPr>
        <p:spPr>
          <a:xfrm>
            <a:off x="309240" y="62373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1" name="CustomShape 22"/>
          <p:cNvSpPr/>
          <p:nvPr/>
        </p:nvSpPr>
        <p:spPr>
          <a:xfrm>
            <a:off x="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2" name="CustomShape 23"/>
          <p:cNvSpPr/>
          <p:nvPr/>
        </p:nvSpPr>
        <p:spPr>
          <a:xfrm>
            <a:off x="2359080" y="63428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3" name="CustomShape 24"/>
          <p:cNvSpPr/>
          <p:nvPr/>
        </p:nvSpPr>
        <p:spPr>
          <a:xfrm>
            <a:off x="1283760" y="63298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4" name="CustomShape 25"/>
          <p:cNvSpPr/>
          <p:nvPr/>
        </p:nvSpPr>
        <p:spPr>
          <a:xfrm>
            <a:off x="59004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5" name="CustomShape 26"/>
          <p:cNvSpPr/>
          <p:nvPr/>
        </p:nvSpPr>
        <p:spPr>
          <a:xfrm>
            <a:off x="3159000" y="62384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6" name="CustomShape 27"/>
          <p:cNvSpPr/>
          <p:nvPr/>
        </p:nvSpPr>
        <p:spPr>
          <a:xfrm>
            <a:off x="2764080" y="6347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7" name="CustomShape 28"/>
          <p:cNvSpPr/>
          <p:nvPr/>
        </p:nvSpPr>
        <p:spPr>
          <a:xfrm>
            <a:off x="158472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8" name="CustomShape 29"/>
          <p:cNvSpPr/>
          <p:nvPr/>
        </p:nvSpPr>
        <p:spPr>
          <a:xfrm>
            <a:off x="3468960" y="63514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9" name="CustomShape 30"/>
          <p:cNvSpPr/>
          <p:nvPr/>
        </p:nvSpPr>
        <p:spPr>
          <a:xfrm>
            <a:off x="441396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0" name="CustomShape 31"/>
          <p:cNvSpPr/>
          <p:nvPr/>
        </p:nvSpPr>
        <p:spPr>
          <a:xfrm>
            <a:off x="6046560" y="62517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1" name="CustomShape 32"/>
          <p:cNvSpPr/>
          <p:nvPr/>
        </p:nvSpPr>
        <p:spPr>
          <a:xfrm>
            <a:off x="539316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2" name="CustomShape 33"/>
          <p:cNvSpPr/>
          <p:nvPr/>
        </p:nvSpPr>
        <p:spPr>
          <a:xfrm>
            <a:off x="488988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3" name="CustomShape 34"/>
          <p:cNvSpPr/>
          <p:nvPr/>
        </p:nvSpPr>
        <p:spPr>
          <a:xfrm>
            <a:off x="5806800" y="63428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4" name="CustomShape 35"/>
          <p:cNvSpPr/>
          <p:nvPr/>
        </p:nvSpPr>
        <p:spPr>
          <a:xfrm>
            <a:off x="4731120" y="63298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5" name="CustomShape 36"/>
          <p:cNvSpPr/>
          <p:nvPr/>
        </p:nvSpPr>
        <p:spPr>
          <a:xfrm>
            <a:off x="403740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6" name="CustomShape 37"/>
          <p:cNvSpPr/>
          <p:nvPr/>
        </p:nvSpPr>
        <p:spPr>
          <a:xfrm>
            <a:off x="6221520" y="635940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7" name="CustomShape 38"/>
          <p:cNvSpPr/>
          <p:nvPr/>
        </p:nvSpPr>
        <p:spPr>
          <a:xfrm>
            <a:off x="503208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68" name="" descr=""/>
          <p:cNvPicPr/>
          <p:nvPr/>
        </p:nvPicPr>
        <p:blipFill>
          <a:blip r:embed="rId5"/>
          <a:stretch/>
        </p:blipFill>
        <p:spPr>
          <a:xfrm>
            <a:off x="2964240" y="1834920"/>
            <a:ext cx="6262920" cy="4101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CustomShape 1"/>
          <p:cNvSpPr/>
          <p:nvPr/>
        </p:nvSpPr>
        <p:spPr>
          <a:xfrm>
            <a:off x="352440" y="324000"/>
            <a:ext cx="7968240" cy="851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5000" spc="-1" strike="noStrike">
                <a:solidFill>
                  <a:srgbClr val="d92027"/>
                </a:solidFill>
                <a:latin typeface="Arial"/>
                <a:ea typeface="Hack"/>
              </a:rPr>
              <a:t>Types of feature scaling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570" name="CustomShape 2"/>
          <p:cNvSpPr/>
          <p:nvPr/>
        </p:nvSpPr>
        <p:spPr>
          <a:xfrm>
            <a:off x="352440" y="1235160"/>
            <a:ext cx="1750320" cy="6994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6484a"/>
                </a:solidFill>
                <a:latin typeface="Arial"/>
                <a:ea typeface="Hack"/>
              </a:rPr>
              <a:t>Types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71" name="CustomShape 3"/>
          <p:cNvSpPr/>
          <p:nvPr/>
        </p:nvSpPr>
        <p:spPr>
          <a:xfrm>
            <a:off x="352440" y="1931040"/>
            <a:ext cx="11442960" cy="237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3 types that we will discuss and use them apply feature scaling: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- Mean Normalization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- Standardization (Z Normalization)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- Unit Vector Normalization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572" name="Picture 11" descr=""/>
          <p:cNvPicPr/>
          <p:nvPr/>
        </p:nvPicPr>
        <p:blipFill>
          <a:blip r:embed="rId1"/>
          <a:stretch/>
        </p:blipFill>
        <p:spPr>
          <a:xfrm>
            <a:off x="11110680" y="123840"/>
            <a:ext cx="930240" cy="981360"/>
          </a:xfrm>
          <a:prstGeom prst="rect">
            <a:avLst/>
          </a:prstGeom>
          <a:ln>
            <a:noFill/>
          </a:ln>
        </p:spPr>
      </p:pic>
      <p:sp>
        <p:nvSpPr>
          <p:cNvPr id="573" name="CustomShape 4"/>
          <p:cNvSpPr/>
          <p:nvPr/>
        </p:nvSpPr>
        <p:spPr>
          <a:xfrm>
            <a:off x="650268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4" name="CustomShape 5"/>
          <p:cNvSpPr/>
          <p:nvPr/>
        </p:nvSpPr>
        <p:spPr>
          <a:xfrm>
            <a:off x="3777120" y="624240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5" name="CustomShape 6"/>
          <p:cNvSpPr/>
          <p:nvPr/>
        </p:nvSpPr>
        <p:spPr>
          <a:xfrm>
            <a:off x="694836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6" name="CustomShape 7"/>
          <p:cNvSpPr/>
          <p:nvPr/>
        </p:nvSpPr>
        <p:spPr>
          <a:xfrm>
            <a:off x="8580960" y="62517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7" name="CustomShape 8"/>
          <p:cNvSpPr/>
          <p:nvPr/>
        </p:nvSpPr>
        <p:spPr>
          <a:xfrm>
            <a:off x="792756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8" name="CustomShape 9"/>
          <p:cNvSpPr/>
          <p:nvPr/>
        </p:nvSpPr>
        <p:spPr>
          <a:xfrm>
            <a:off x="742428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9" name="CustomShape 10"/>
          <p:cNvSpPr/>
          <p:nvPr/>
        </p:nvSpPr>
        <p:spPr>
          <a:xfrm>
            <a:off x="8341200" y="63428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0" name="CustomShape 11"/>
          <p:cNvSpPr/>
          <p:nvPr/>
        </p:nvSpPr>
        <p:spPr>
          <a:xfrm>
            <a:off x="7265520" y="63298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1" name="CustomShape 12"/>
          <p:cNvSpPr/>
          <p:nvPr/>
        </p:nvSpPr>
        <p:spPr>
          <a:xfrm>
            <a:off x="657216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2" name="CustomShape 13"/>
          <p:cNvSpPr/>
          <p:nvPr/>
        </p:nvSpPr>
        <p:spPr>
          <a:xfrm>
            <a:off x="9141120" y="62384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3" name="CustomShape 14"/>
          <p:cNvSpPr/>
          <p:nvPr/>
        </p:nvSpPr>
        <p:spPr>
          <a:xfrm>
            <a:off x="8746200" y="6347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4" name="CustomShape 15"/>
          <p:cNvSpPr/>
          <p:nvPr/>
        </p:nvSpPr>
        <p:spPr>
          <a:xfrm>
            <a:off x="756684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5" name="CustomShape 16"/>
          <p:cNvSpPr/>
          <p:nvPr/>
        </p:nvSpPr>
        <p:spPr>
          <a:xfrm>
            <a:off x="9368280" y="6356160"/>
            <a:ext cx="2812320" cy="497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86" name="Picture 12" descr=""/>
          <p:cNvPicPr/>
          <p:nvPr/>
        </p:nvPicPr>
        <p:blipFill>
          <a:blip r:embed="rId2"/>
          <a:srcRect l="0" t="0" r="34539" b="73477"/>
          <a:stretch/>
        </p:blipFill>
        <p:spPr>
          <a:xfrm>
            <a:off x="7938000" y="6074280"/>
            <a:ext cx="4244760" cy="77976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pic>
        <p:nvPicPr>
          <p:cNvPr id="587" name="Picture 13" descr=""/>
          <p:cNvPicPr/>
          <p:nvPr/>
        </p:nvPicPr>
        <p:blipFill>
          <a:blip r:embed="rId3"/>
          <a:srcRect l="0" t="0" r="34539" b="73472"/>
          <a:stretch/>
        </p:blipFill>
        <p:spPr>
          <a:xfrm>
            <a:off x="7146360" y="5930640"/>
            <a:ext cx="5045040" cy="92664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588" name="CustomShape 17"/>
          <p:cNvSpPr/>
          <p:nvPr/>
        </p:nvSpPr>
        <p:spPr>
          <a:xfrm>
            <a:off x="10244160" y="6473160"/>
            <a:ext cx="1936080" cy="364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Hack"/>
                <a:ea typeface="Hack"/>
              </a:rPr>
              <a:t>Grow Through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89" name="Picture 14" descr=""/>
          <p:cNvPicPr/>
          <p:nvPr/>
        </p:nvPicPr>
        <p:blipFill>
          <a:blip r:embed="rId4"/>
          <a:srcRect l="0" t="0" r="34539" b="73474"/>
          <a:stretch/>
        </p:blipFill>
        <p:spPr>
          <a:xfrm>
            <a:off x="8629560" y="6203160"/>
            <a:ext cx="3561840" cy="65412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590" name="CustomShape 18"/>
          <p:cNvSpPr/>
          <p:nvPr/>
        </p:nvSpPr>
        <p:spPr>
          <a:xfrm>
            <a:off x="96660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1" name="CustomShape 19"/>
          <p:cNvSpPr/>
          <p:nvPr/>
        </p:nvSpPr>
        <p:spPr>
          <a:xfrm>
            <a:off x="2598840" y="62517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2" name="CustomShape 20"/>
          <p:cNvSpPr/>
          <p:nvPr/>
        </p:nvSpPr>
        <p:spPr>
          <a:xfrm>
            <a:off x="194544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3" name="CustomShape 21"/>
          <p:cNvSpPr/>
          <p:nvPr/>
        </p:nvSpPr>
        <p:spPr>
          <a:xfrm>
            <a:off x="144216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4" name="CustomShape 22"/>
          <p:cNvSpPr/>
          <p:nvPr/>
        </p:nvSpPr>
        <p:spPr>
          <a:xfrm>
            <a:off x="309240" y="62373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5" name="CustomShape 23"/>
          <p:cNvSpPr/>
          <p:nvPr/>
        </p:nvSpPr>
        <p:spPr>
          <a:xfrm>
            <a:off x="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6" name="CustomShape 24"/>
          <p:cNvSpPr/>
          <p:nvPr/>
        </p:nvSpPr>
        <p:spPr>
          <a:xfrm>
            <a:off x="2359080" y="63428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7" name="CustomShape 25"/>
          <p:cNvSpPr/>
          <p:nvPr/>
        </p:nvSpPr>
        <p:spPr>
          <a:xfrm>
            <a:off x="1283760" y="63298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8" name="CustomShape 26"/>
          <p:cNvSpPr/>
          <p:nvPr/>
        </p:nvSpPr>
        <p:spPr>
          <a:xfrm>
            <a:off x="59004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9" name="CustomShape 27"/>
          <p:cNvSpPr/>
          <p:nvPr/>
        </p:nvSpPr>
        <p:spPr>
          <a:xfrm>
            <a:off x="3159000" y="62384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0" name="CustomShape 28"/>
          <p:cNvSpPr/>
          <p:nvPr/>
        </p:nvSpPr>
        <p:spPr>
          <a:xfrm>
            <a:off x="2764080" y="6347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1" name="CustomShape 29"/>
          <p:cNvSpPr/>
          <p:nvPr/>
        </p:nvSpPr>
        <p:spPr>
          <a:xfrm>
            <a:off x="158472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2" name="CustomShape 30"/>
          <p:cNvSpPr/>
          <p:nvPr/>
        </p:nvSpPr>
        <p:spPr>
          <a:xfrm>
            <a:off x="3468960" y="63514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3" name="CustomShape 31"/>
          <p:cNvSpPr/>
          <p:nvPr/>
        </p:nvSpPr>
        <p:spPr>
          <a:xfrm>
            <a:off x="441396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4" name="CustomShape 32"/>
          <p:cNvSpPr/>
          <p:nvPr/>
        </p:nvSpPr>
        <p:spPr>
          <a:xfrm>
            <a:off x="6046560" y="62517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5" name="CustomShape 33"/>
          <p:cNvSpPr/>
          <p:nvPr/>
        </p:nvSpPr>
        <p:spPr>
          <a:xfrm>
            <a:off x="539316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6" name="CustomShape 34"/>
          <p:cNvSpPr/>
          <p:nvPr/>
        </p:nvSpPr>
        <p:spPr>
          <a:xfrm>
            <a:off x="488988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7" name="CustomShape 35"/>
          <p:cNvSpPr/>
          <p:nvPr/>
        </p:nvSpPr>
        <p:spPr>
          <a:xfrm>
            <a:off x="5806800" y="63428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8" name="CustomShape 36"/>
          <p:cNvSpPr/>
          <p:nvPr/>
        </p:nvSpPr>
        <p:spPr>
          <a:xfrm>
            <a:off x="4731120" y="63298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9" name="CustomShape 37"/>
          <p:cNvSpPr/>
          <p:nvPr/>
        </p:nvSpPr>
        <p:spPr>
          <a:xfrm>
            <a:off x="403740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0" name="CustomShape 38"/>
          <p:cNvSpPr/>
          <p:nvPr/>
        </p:nvSpPr>
        <p:spPr>
          <a:xfrm>
            <a:off x="6221520" y="635940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1" name="CustomShape 39"/>
          <p:cNvSpPr/>
          <p:nvPr/>
        </p:nvSpPr>
        <p:spPr>
          <a:xfrm>
            <a:off x="503208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CustomShape 1"/>
          <p:cNvSpPr/>
          <p:nvPr/>
        </p:nvSpPr>
        <p:spPr>
          <a:xfrm>
            <a:off x="352440" y="324000"/>
            <a:ext cx="7968240" cy="851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5000" spc="-1" strike="noStrike">
                <a:solidFill>
                  <a:srgbClr val="d92027"/>
                </a:solidFill>
                <a:latin typeface="Arial"/>
                <a:ea typeface="Hack"/>
              </a:rPr>
              <a:t>Types of feature scaling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613" name="CustomShape 2"/>
          <p:cNvSpPr/>
          <p:nvPr/>
        </p:nvSpPr>
        <p:spPr>
          <a:xfrm>
            <a:off x="352440" y="1235160"/>
            <a:ext cx="5042160" cy="6994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6484a"/>
                </a:solidFill>
                <a:latin typeface="Arial"/>
                <a:ea typeface="Hack"/>
              </a:rPr>
              <a:t>Mean Normalization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614" name="CustomShape 3"/>
          <p:cNvSpPr/>
          <p:nvPr/>
        </p:nvSpPr>
        <p:spPr>
          <a:xfrm>
            <a:off x="352440" y="1931040"/>
            <a:ext cx="11442960" cy="79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Produces scaled features that is between (-0.5) and (0.5).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615" name="Picture 11" descr=""/>
          <p:cNvPicPr/>
          <p:nvPr/>
        </p:nvPicPr>
        <p:blipFill>
          <a:blip r:embed="rId1"/>
          <a:stretch/>
        </p:blipFill>
        <p:spPr>
          <a:xfrm>
            <a:off x="11110680" y="123840"/>
            <a:ext cx="930240" cy="981360"/>
          </a:xfrm>
          <a:prstGeom prst="rect">
            <a:avLst/>
          </a:prstGeom>
          <a:ln>
            <a:noFill/>
          </a:ln>
        </p:spPr>
      </p:pic>
      <p:sp>
        <p:nvSpPr>
          <p:cNvPr id="616" name="CustomShape 4"/>
          <p:cNvSpPr/>
          <p:nvPr/>
        </p:nvSpPr>
        <p:spPr>
          <a:xfrm>
            <a:off x="650268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7" name="CustomShape 5"/>
          <p:cNvSpPr/>
          <p:nvPr/>
        </p:nvSpPr>
        <p:spPr>
          <a:xfrm>
            <a:off x="3777120" y="624240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8" name="CustomShape 6"/>
          <p:cNvSpPr/>
          <p:nvPr/>
        </p:nvSpPr>
        <p:spPr>
          <a:xfrm>
            <a:off x="694836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9" name="CustomShape 7"/>
          <p:cNvSpPr/>
          <p:nvPr/>
        </p:nvSpPr>
        <p:spPr>
          <a:xfrm>
            <a:off x="8580960" y="62517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0" name="CustomShape 8"/>
          <p:cNvSpPr/>
          <p:nvPr/>
        </p:nvSpPr>
        <p:spPr>
          <a:xfrm>
            <a:off x="792756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1" name="CustomShape 9"/>
          <p:cNvSpPr/>
          <p:nvPr/>
        </p:nvSpPr>
        <p:spPr>
          <a:xfrm>
            <a:off x="742428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2" name="CustomShape 10"/>
          <p:cNvSpPr/>
          <p:nvPr/>
        </p:nvSpPr>
        <p:spPr>
          <a:xfrm>
            <a:off x="8341200" y="63428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3" name="CustomShape 11"/>
          <p:cNvSpPr/>
          <p:nvPr/>
        </p:nvSpPr>
        <p:spPr>
          <a:xfrm>
            <a:off x="7265520" y="63298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4" name="CustomShape 12"/>
          <p:cNvSpPr/>
          <p:nvPr/>
        </p:nvSpPr>
        <p:spPr>
          <a:xfrm>
            <a:off x="657216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5" name="CustomShape 13"/>
          <p:cNvSpPr/>
          <p:nvPr/>
        </p:nvSpPr>
        <p:spPr>
          <a:xfrm>
            <a:off x="9141120" y="62384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6" name="CustomShape 14"/>
          <p:cNvSpPr/>
          <p:nvPr/>
        </p:nvSpPr>
        <p:spPr>
          <a:xfrm>
            <a:off x="8746200" y="6347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7" name="CustomShape 15"/>
          <p:cNvSpPr/>
          <p:nvPr/>
        </p:nvSpPr>
        <p:spPr>
          <a:xfrm>
            <a:off x="756684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8" name="CustomShape 16"/>
          <p:cNvSpPr/>
          <p:nvPr/>
        </p:nvSpPr>
        <p:spPr>
          <a:xfrm>
            <a:off x="9368280" y="6356160"/>
            <a:ext cx="2812320" cy="497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29" name="Picture 12" descr=""/>
          <p:cNvPicPr/>
          <p:nvPr/>
        </p:nvPicPr>
        <p:blipFill>
          <a:blip r:embed="rId2"/>
          <a:srcRect l="0" t="0" r="34539" b="73477"/>
          <a:stretch/>
        </p:blipFill>
        <p:spPr>
          <a:xfrm>
            <a:off x="7938000" y="6074280"/>
            <a:ext cx="4244760" cy="77976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pic>
        <p:nvPicPr>
          <p:cNvPr id="630" name="Picture 13" descr=""/>
          <p:cNvPicPr/>
          <p:nvPr/>
        </p:nvPicPr>
        <p:blipFill>
          <a:blip r:embed="rId3"/>
          <a:srcRect l="0" t="0" r="34539" b="73472"/>
          <a:stretch/>
        </p:blipFill>
        <p:spPr>
          <a:xfrm>
            <a:off x="7146360" y="5930640"/>
            <a:ext cx="5045040" cy="92664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631" name="CustomShape 17"/>
          <p:cNvSpPr/>
          <p:nvPr/>
        </p:nvSpPr>
        <p:spPr>
          <a:xfrm>
            <a:off x="10244160" y="6473160"/>
            <a:ext cx="1936080" cy="364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Hack"/>
                <a:ea typeface="Hack"/>
              </a:rPr>
              <a:t>Grow Through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32" name="Picture 14" descr=""/>
          <p:cNvPicPr/>
          <p:nvPr/>
        </p:nvPicPr>
        <p:blipFill>
          <a:blip r:embed="rId4"/>
          <a:srcRect l="0" t="0" r="34539" b="73474"/>
          <a:stretch/>
        </p:blipFill>
        <p:spPr>
          <a:xfrm>
            <a:off x="8629560" y="6203160"/>
            <a:ext cx="3561840" cy="65412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633" name="CustomShape 18"/>
          <p:cNvSpPr/>
          <p:nvPr/>
        </p:nvSpPr>
        <p:spPr>
          <a:xfrm>
            <a:off x="96660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4" name="CustomShape 19"/>
          <p:cNvSpPr/>
          <p:nvPr/>
        </p:nvSpPr>
        <p:spPr>
          <a:xfrm>
            <a:off x="2598840" y="62517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5" name="CustomShape 20"/>
          <p:cNvSpPr/>
          <p:nvPr/>
        </p:nvSpPr>
        <p:spPr>
          <a:xfrm>
            <a:off x="194544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6" name="CustomShape 21"/>
          <p:cNvSpPr/>
          <p:nvPr/>
        </p:nvSpPr>
        <p:spPr>
          <a:xfrm>
            <a:off x="144216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7" name="CustomShape 22"/>
          <p:cNvSpPr/>
          <p:nvPr/>
        </p:nvSpPr>
        <p:spPr>
          <a:xfrm>
            <a:off x="309240" y="62373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8" name="CustomShape 23"/>
          <p:cNvSpPr/>
          <p:nvPr/>
        </p:nvSpPr>
        <p:spPr>
          <a:xfrm>
            <a:off x="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9" name="CustomShape 24"/>
          <p:cNvSpPr/>
          <p:nvPr/>
        </p:nvSpPr>
        <p:spPr>
          <a:xfrm>
            <a:off x="2359080" y="63428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0" name="CustomShape 25"/>
          <p:cNvSpPr/>
          <p:nvPr/>
        </p:nvSpPr>
        <p:spPr>
          <a:xfrm>
            <a:off x="1283760" y="63298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1" name="CustomShape 26"/>
          <p:cNvSpPr/>
          <p:nvPr/>
        </p:nvSpPr>
        <p:spPr>
          <a:xfrm>
            <a:off x="59004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2" name="CustomShape 27"/>
          <p:cNvSpPr/>
          <p:nvPr/>
        </p:nvSpPr>
        <p:spPr>
          <a:xfrm>
            <a:off x="3159000" y="62384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3" name="CustomShape 28"/>
          <p:cNvSpPr/>
          <p:nvPr/>
        </p:nvSpPr>
        <p:spPr>
          <a:xfrm>
            <a:off x="2764080" y="6347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4" name="CustomShape 29"/>
          <p:cNvSpPr/>
          <p:nvPr/>
        </p:nvSpPr>
        <p:spPr>
          <a:xfrm>
            <a:off x="158472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5" name="CustomShape 30"/>
          <p:cNvSpPr/>
          <p:nvPr/>
        </p:nvSpPr>
        <p:spPr>
          <a:xfrm>
            <a:off x="3468960" y="63514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6" name="CustomShape 31"/>
          <p:cNvSpPr/>
          <p:nvPr/>
        </p:nvSpPr>
        <p:spPr>
          <a:xfrm>
            <a:off x="441396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7" name="CustomShape 32"/>
          <p:cNvSpPr/>
          <p:nvPr/>
        </p:nvSpPr>
        <p:spPr>
          <a:xfrm>
            <a:off x="6046560" y="62517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8" name="CustomShape 33"/>
          <p:cNvSpPr/>
          <p:nvPr/>
        </p:nvSpPr>
        <p:spPr>
          <a:xfrm>
            <a:off x="539316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9" name="CustomShape 34"/>
          <p:cNvSpPr/>
          <p:nvPr/>
        </p:nvSpPr>
        <p:spPr>
          <a:xfrm>
            <a:off x="488988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0" name="CustomShape 35"/>
          <p:cNvSpPr/>
          <p:nvPr/>
        </p:nvSpPr>
        <p:spPr>
          <a:xfrm>
            <a:off x="5806800" y="63428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1" name="CustomShape 36"/>
          <p:cNvSpPr/>
          <p:nvPr/>
        </p:nvSpPr>
        <p:spPr>
          <a:xfrm>
            <a:off x="4731120" y="63298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2" name="CustomShape 37"/>
          <p:cNvSpPr/>
          <p:nvPr/>
        </p:nvSpPr>
        <p:spPr>
          <a:xfrm>
            <a:off x="403740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3" name="CustomShape 38"/>
          <p:cNvSpPr/>
          <p:nvPr/>
        </p:nvSpPr>
        <p:spPr>
          <a:xfrm>
            <a:off x="6221520" y="635940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4" name="CustomShape 39"/>
          <p:cNvSpPr/>
          <p:nvPr/>
        </p:nvSpPr>
        <p:spPr>
          <a:xfrm>
            <a:off x="503208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55" name="" descr=""/>
          <p:cNvPicPr/>
          <p:nvPr/>
        </p:nvPicPr>
        <p:blipFill>
          <a:blip r:embed="rId5"/>
          <a:stretch/>
        </p:blipFill>
        <p:spPr>
          <a:xfrm>
            <a:off x="2641680" y="3310200"/>
            <a:ext cx="6473880" cy="1535760"/>
          </a:xfrm>
          <a:prstGeom prst="rect">
            <a:avLst/>
          </a:prstGeom>
          <a:ln>
            <a:noFill/>
          </a:ln>
        </p:spPr>
      </p:pic>
      <p:sp>
        <p:nvSpPr>
          <p:cNvPr id="656" name="CustomShape 40"/>
          <p:cNvSpPr/>
          <p:nvPr/>
        </p:nvSpPr>
        <p:spPr>
          <a:xfrm>
            <a:off x="5641200" y="3291840"/>
            <a:ext cx="2834280" cy="63972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57" name="" descr=""/>
          <p:cNvPicPr/>
          <p:nvPr/>
        </p:nvPicPr>
        <p:blipFill>
          <a:blip r:embed="rId6"/>
          <a:srcRect l="0" t="0" r="25741" b="0"/>
          <a:stretch/>
        </p:blipFill>
        <p:spPr>
          <a:xfrm>
            <a:off x="6189840" y="3250440"/>
            <a:ext cx="1307520" cy="589680"/>
          </a:xfrm>
          <a:prstGeom prst="rect">
            <a:avLst/>
          </a:prstGeom>
          <a:ln>
            <a:noFill/>
          </a:ln>
        </p:spPr>
      </p:pic>
      <p:pic>
        <p:nvPicPr>
          <p:cNvPr id="658" name="" descr=""/>
          <p:cNvPicPr/>
          <p:nvPr/>
        </p:nvPicPr>
        <p:blipFill>
          <a:blip r:embed="rId7"/>
          <a:stretch/>
        </p:blipFill>
        <p:spPr>
          <a:xfrm>
            <a:off x="7425000" y="3266640"/>
            <a:ext cx="481320" cy="518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CustomShape 1"/>
          <p:cNvSpPr/>
          <p:nvPr/>
        </p:nvSpPr>
        <p:spPr>
          <a:xfrm>
            <a:off x="352440" y="324000"/>
            <a:ext cx="7968240" cy="851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5000" spc="-1" strike="noStrike">
                <a:solidFill>
                  <a:srgbClr val="d92027"/>
                </a:solidFill>
                <a:latin typeface="Arial"/>
                <a:ea typeface="Hack"/>
              </a:rPr>
              <a:t>Types of feature scaling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660" name="CustomShape 2"/>
          <p:cNvSpPr/>
          <p:nvPr/>
        </p:nvSpPr>
        <p:spPr>
          <a:xfrm>
            <a:off x="352440" y="1235160"/>
            <a:ext cx="4036320" cy="6994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6484a"/>
                </a:solidFill>
                <a:latin typeface="Arial"/>
                <a:ea typeface="Hack"/>
              </a:rPr>
              <a:t>Standardization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661" name="CustomShape 3"/>
          <p:cNvSpPr/>
          <p:nvPr/>
        </p:nvSpPr>
        <p:spPr>
          <a:xfrm>
            <a:off x="352440" y="1931040"/>
            <a:ext cx="11442960" cy="118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Standardization on a feature causes it to have mean of zero and a unit of variance.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662" name="Picture 11" descr=""/>
          <p:cNvPicPr/>
          <p:nvPr/>
        </p:nvPicPr>
        <p:blipFill>
          <a:blip r:embed="rId1"/>
          <a:stretch/>
        </p:blipFill>
        <p:spPr>
          <a:xfrm>
            <a:off x="11110680" y="123840"/>
            <a:ext cx="930240" cy="981360"/>
          </a:xfrm>
          <a:prstGeom prst="rect">
            <a:avLst/>
          </a:prstGeom>
          <a:ln>
            <a:noFill/>
          </a:ln>
        </p:spPr>
      </p:pic>
      <p:sp>
        <p:nvSpPr>
          <p:cNvPr id="663" name="CustomShape 4"/>
          <p:cNvSpPr/>
          <p:nvPr/>
        </p:nvSpPr>
        <p:spPr>
          <a:xfrm>
            <a:off x="650268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4" name="CustomShape 5"/>
          <p:cNvSpPr/>
          <p:nvPr/>
        </p:nvSpPr>
        <p:spPr>
          <a:xfrm>
            <a:off x="3777120" y="624240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5" name="CustomShape 6"/>
          <p:cNvSpPr/>
          <p:nvPr/>
        </p:nvSpPr>
        <p:spPr>
          <a:xfrm>
            <a:off x="694836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6" name="CustomShape 7"/>
          <p:cNvSpPr/>
          <p:nvPr/>
        </p:nvSpPr>
        <p:spPr>
          <a:xfrm>
            <a:off x="8580960" y="62517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7" name="CustomShape 8"/>
          <p:cNvSpPr/>
          <p:nvPr/>
        </p:nvSpPr>
        <p:spPr>
          <a:xfrm>
            <a:off x="792756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8" name="CustomShape 9"/>
          <p:cNvSpPr/>
          <p:nvPr/>
        </p:nvSpPr>
        <p:spPr>
          <a:xfrm>
            <a:off x="742428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9" name="CustomShape 10"/>
          <p:cNvSpPr/>
          <p:nvPr/>
        </p:nvSpPr>
        <p:spPr>
          <a:xfrm>
            <a:off x="8341200" y="63428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0" name="CustomShape 11"/>
          <p:cNvSpPr/>
          <p:nvPr/>
        </p:nvSpPr>
        <p:spPr>
          <a:xfrm>
            <a:off x="7265520" y="63298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1" name="CustomShape 12"/>
          <p:cNvSpPr/>
          <p:nvPr/>
        </p:nvSpPr>
        <p:spPr>
          <a:xfrm>
            <a:off x="657216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2" name="CustomShape 13"/>
          <p:cNvSpPr/>
          <p:nvPr/>
        </p:nvSpPr>
        <p:spPr>
          <a:xfrm>
            <a:off x="9141120" y="62384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3" name="CustomShape 14"/>
          <p:cNvSpPr/>
          <p:nvPr/>
        </p:nvSpPr>
        <p:spPr>
          <a:xfrm>
            <a:off x="8746200" y="6347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4" name="CustomShape 15"/>
          <p:cNvSpPr/>
          <p:nvPr/>
        </p:nvSpPr>
        <p:spPr>
          <a:xfrm>
            <a:off x="756684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5" name="CustomShape 16"/>
          <p:cNvSpPr/>
          <p:nvPr/>
        </p:nvSpPr>
        <p:spPr>
          <a:xfrm>
            <a:off x="9368280" y="6356160"/>
            <a:ext cx="2812320" cy="497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76" name="Picture 12" descr=""/>
          <p:cNvPicPr/>
          <p:nvPr/>
        </p:nvPicPr>
        <p:blipFill>
          <a:blip r:embed="rId2"/>
          <a:srcRect l="0" t="0" r="34539" b="73477"/>
          <a:stretch/>
        </p:blipFill>
        <p:spPr>
          <a:xfrm>
            <a:off x="7938000" y="6074280"/>
            <a:ext cx="4244760" cy="77976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pic>
        <p:nvPicPr>
          <p:cNvPr id="677" name="Picture 13" descr=""/>
          <p:cNvPicPr/>
          <p:nvPr/>
        </p:nvPicPr>
        <p:blipFill>
          <a:blip r:embed="rId3"/>
          <a:srcRect l="0" t="0" r="34539" b="73472"/>
          <a:stretch/>
        </p:blipFill>
        <p:spPr>
          <a:xfrm>
            <a:off x="7146360" y="5930640"/>
            <a:ext cx="5045040" cy="92664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678" name="CustomShape 17"/>
          <p:cNvSpPr/>
          <p:nvPr/>
        </p:nvSpPr>
        <p:spPr>
          <a:xfrm>
            <a:off x="10244160" y="6473160"/>
            <a:ext cx="1936080" cy="364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Hack"/>
                <a:ea typeface="Hack"/>
              </a:rPr>
              <a:t>Grow Through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79" name="Picture 14" descr=""/>
          <p:cNvPicPr/>
          <p:nvPr/>
        </p:nvPicPr>
        <p:blipFill>
          <a:blip r:embed="rId4"/>
          <a:srcRect l="0" t="0" r="34539" b="73474"/>
          <a:stretch/>
        </p:blipFill>
        <p:spPr>
          <a:xfrm>
            <a:off x="8629560" y="6203160"/>
            <a:ext cx="3561840" cy="65412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680" name="CustomShape 18"/>
          <p:cNvSpPr/>
          <p:nvPr/>
        </p:nvSpPr>
        <p:spPr>
          <a:xfrm>
            <a:off x="96660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1" name="CustomShape 19"/>
          <p:cNvSpPr/>
          <p:nvPr/>
        </p:nvSpPr>
        <p:spPr>
          <a:xfrm>
            <a:off x="2598840" y="62517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2" name="CustomShape 20"/>
          <p:cNvSpPr/>
          <p:nvPr/>
        </p:nvSpPr>
        <p:spPr>
          <a:xfrm>
            <a:off x="194544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3" name="CustomShape 21"/>
          <p:cNvSpPr/>
          <p:nvPr/>
        </p:nvSpPr>
        <p:spPr>
          <a:xfrm>
            <a:off x="144216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4" name="CustomShape 22"/>
          <p:cNvSpPr/>
          <p:nvPr/>
        </p:nvSpPr>
        <p:spPr>
          <a:xfrm>
            <a:off x="309240" y="62373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5" name="CustomShape 23"/>
          <p:cNvSpPr/>
          <p:nvPr/>
        </p:nvSpPr>
        <p:spPr>
          <a:xfrm>
            <a:off x="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6" name="CustomShape 24"/>
          <p:cNvSpPr/>
          <p:nvPr/>
        </p:nvSpPr>
        <p:spPr>
          <a:xfrm>
            <a:off x="2359080" y="63428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7" name="CustomShape 25"/>
          <p:cNvSpPr/>
          <p:nvPr/>
        </p:nvSpPr>
        <p:spPr>
          <a:xfrm>
            <a:off x="1283760" y="63298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8" name="CustomShape 26"/>
          <p:cNvSpPr/>
          <p:nvPr/>
        </p:nvSpPr>
        <p:spPr>
          <a:xfrm>
            <a:off x="59004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9" name="CustomShape 27"/>
          <p:cNvSpPr/>
          <p:nvPr/>
        </p:nvSpPr>
        <p:spPr>
          <a:xfrm>
            <a:off x="3159000" y="62384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0" name="CustomShape 28"/>
          <p:cNvSpPr/>
          <p:nvPr/>
        </p:nvSpPr>
        <p:spPr>
          <a:xfrm>
            <a:off x="2764080" y="6347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1" name="CustomShape 29"/>
          <p:cNvSpPr/>
          <p:nvPr/>
        </p:nvSpPr>
        <p:spPr>
          <a:xfrm>
            <a:off x="158472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2" name="CustomShape 30"/>
          <p:cNvSpPr/>
          <p:nvPr/>
        </p:nvSpPr>
        <p:spPr>
          <a:xfrm>
            <a:off x="3468960" y="63514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3" name="CustomShape 31"/>
          <p:cNvSpPr/>
          <p:nvPr/>
        </p:nvSpPr>
        <p:spPr>
          <a:xfrm>
            <a:off x="441396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4" name="CustomShape 32"/>
          <p:cNvSpPr/>
          <p:nvPr/>
        </p:nvSpPr>
        <p:spPr>
          <a:xfrm>
            <a:off x="6046560" y="62517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5" name="CustomShape 33"/>
          <p:cNvSpPr/>
          <p:nvPr/>
        </p:nvSpPr>
        <p:spPr>
          <a:xfrm>
            <a:off x="539316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6" name="CustomShape 34"/>
          <p:cNvSpPr/>
          <p:nvPr/>
        </p:nvSpPr>
        <p:spPr>
          <a:xfrm>
            <a:off x="488988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7" name="CustomShape 35"/>
          <p:cNvSpPr/>
          <p:nvPr/>
        </p:nvSpPr>
        <p:spPr>
          <a:xfrm>
            <a:off x="5806800" y="63428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8" name="CustomShape 36"/>
          <p:cNvSpPr/>
          <p:nvPr/>
        </p:nvSpPr>
        <p:spPr>
          <a:xfrm>
            <a:off x="4731120" y="63298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9" name="CustomShape 37"/>
          <p:cNvSpPr/>
          <p:nvPr/>
        </p:nvSpPr>
        <p:spPr>
          <a:xfrm>
            <a:off x="403740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0" name="CustomShape 38"/>
          <p:cNvSpPr/>
          <p:nvPr/>
        </p:nvSpPr>
        <p:spPr>
          <a:xfrm>
            <a:off x="6221520" y="635940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1" name="CustomShape 39"/>
          <p:cNvSpPr/>
          <p:nvPr/>
        </p:nvSpPr>
        <p:spPr>
          <a:xfrm>
            <a:off x="503208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02" name="" descr=""/>
          <p:cNvPicPr/>
          <p:nvPr/>
        </p:nvPicPr>
        <p:blipFill>
          <a:blip r:embed="rId5"/>
          <a:srcRect l="1517" t="3895" r="7572" b="6337"/>
          <a:stretch/>
        </p:blipFill>
        <p:spPr>
          <a:xfrm>
            <a:off x="3810240" y="3383280"/>
            <a:ext cx="4571280" cy="2102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CustomShape 1"/>
          <p:cNvSpPr/>
          <p:nvPr/>
        </p:nvSpPr>
        <p:spPr>
          <a:xfrm>
            <a:off x="352440" y="324000"/>
            <a:ext cx="7968240" cy="851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5000" spc="-1" strike="noStrike">
                <a:solidFill>
                  <a:srgbClr val="d92027"/>
                </a:solidFill>
                <a:latin typeface="Arial"/>
                <a:ea typeface="Hack"/>
              </a:rPr>
              <a:t>Types of feature scaling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704" name="CustomShape 2"/>
          <p:cNvSpPr/>
          <p:nvPr/>
        </p:nvSpPr>
        <p:spPr>
          <a:xfrm>
            <a:off x="352440" y="1235160"/>
            <a:ext cx="6413760" cy="6994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6484a"/>
                </a:solidFill>
                <a:latin typeface="Arial"/>
                <a:ea typeface="Hack"/>
              </a:rPr>
              <a:t>Unit Vector Normalization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705" name="CustomShape 3"/>
          <p:cNvSpPr/>
          <p:nvPr/>
        </p:nvSpPr>
        <p:spPr>
          <a:xfrm>
            <a:off x="352440" y="1931040"/>
            <a:ext cx="11442960" cy="118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Scaling to unit length shrinks/stretches a vector (a row of data can be viewed as a D-dimensional vector) to a unit sphere.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706" name="Picture 11" descr=""/>
          <p:cNvPicPr/>
          <p:nvPr/>
        </p:nvPicPr>
        <p:blipFill>
          <a:blip r:embed="rId1"/>
          <a:stretch/>
        </p:blipFill>
        <p:spPr>
          <a:xfrm>
            <a:off x="11110680" y="123840"/>
            <a:ext cx="930240" cy="981360"/>
          </a:xfrm>
          <a:prstGeom prst="rect">
            <a:avLst/>
          </a:prstGeom>
          <a:ln>
            <a:noFill/>
          </a:ln>
        </p:spPr>
      </p:pic>
      <p:sp>
        <p:nvSpPr>
          <p:cNvPr id="707" name="CustomShape 4"/>
          <p:cNvSpPr/>
          <p:nvPr/>
        </p:nvSpPr>
        <p:spPr>
          <a:xfrm>
            <a:off x="650268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8" name="CustomShape 5"/>
          <p:cNvSpPr/>
          <p:nvPr/>
        </p:nvSpPr>
        <p:spPr>
          <a:xfrm>
            <a:off x="3777120" y="624240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9" name="CustomShape 6"/>
          <p:cNvSpPr/>
          <p:nvPr/>
        </p:nvSpPr>
        <p:spPr>
          <a:xfrm>
            <a:off x="694836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0" name="CustomShape 7"/>
          <p:cNvSpPr/>
          <p:nvPr/>
        </p:nvSpPr>
        <p:spPr>
          <a:xfrm>
            <a:off x="8580960" y="62517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1" name="CustomShape 8"/>
          <p:cNvSpPr/>
          <p:nvPr/>
        </p:nvSpPr>
        <p:spPr>
          <a:xfrm>
            <a:off x="792756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2" name="CustomShape 9"/>
          <p:cNvSpPr/>
          <p:nvPr/>
        </p:nvSpPr>
        <p:spPr>
          <a:xfrm>
            <a:off x="742428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3" name="CustomShape 10"/>
          <p:cNvSpPr/>
          <p:nvPr/>
        </p:nvSpPr>
        <p:spPr>
          <a:xfrm>
            <a:off x="8341200" y="63428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4" name="CustomShape 11"/>
          <p:cNvSpPr/>
          <p:nvPr/>
        </p:nvSpPr>
        <p:spPr>
          <a:xfrm>
            <a:off x="7265520" y="63298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5" name="CustomShape 12"/>
          <p:cNvSpPr/>
          <p:nvPr/>
        </p:nvSpPr>
        <p:spPr>
          <a:xfrm>
            <a:off x="657216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6" name="CustomShape 13"/>
          <p:cNvSpPr/>
          <p:nvPr/>
        </p:nvSpPr>
        <p:spPr>
          <a:xfrm>
            <a:off x="9141120" y="62384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7" name="CustomShape 14"/>
          <p:cNvSpPr/>
          <p:nvPr/>
        </p:nvSpPr>
        <p:spPr>
          <a:xfrm>
            <a:off x="8746200" y="6347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8" name="CustomShape 15"/>
          <p:cNvSpPr/>
          <p:nvPr/>
        </p:nvSpPr>
        <p:spPr>
          <a:xfrm>
            <a:off x="756684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9" name="CustomShape 16"/>
          <p:cNvSpPr/>
          <p:nvPr/>
        </p:nvSpPr>
        <p:spPr>
          <a:xfrm>
            <a:off x="9368280" y="6356160"/>
            <a:ext cx="2812320" cy="497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20" name="Picture 12" descr=""/>
          <p:cNvPicPr/>
          <p:nvPr/>
        </p:nvPicPr>
        <p:blipFill>
          <a:blip r:embed="rId2"/>
          <a:srcRect l="0" t="0" r="34539" b="73477"/>
          <a:stretch/>
        </p:blipFill>
        <p:spPr>
          <a:xfrm>
            <a:off x="7938000" y="6074280"/>
            <a:ext cx="4244760" cy="77976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pic>
        <p:nvPicPr>
          <p:cNvPr id="721" name="Picture 13" descr=""/>
          <p:cNvPicPr/>
          <p:nvPr/>
        </p:nvPicPr>
        <p:blipFill>
          <a:blip r:embed="rId3"/>
          <a:srcRect l="0" t="0" r="34539" b="73472"/>
          <a:stretch/>
        </p:blipFill>
        <p:spPr>
          <a:xfrm>
            <a:off x="7146360" y="5930640"/>
            <a:ext cx="5045040" cy="92664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722" name="CustomShape 17"/>
          <p:cNvSpPr/>
          <p:nvPr/>
        </p:nvSpPr>
        <p:spPr>
          <a:xfrm>
            <a:off x="10244160" y="6473160"/>
            <a:ext cx="1936080" cy="364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Hack"/>
                <a:ea typeface="Hack"/>
              </a:rPr>
              <a:t>Grow Through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23" name="Picture 14" descr=""/>
          <p:cNvPicPr/>
          <p:nvPr/>
        </p:nvPicPr>
        <p:blipFill>
          <a:blip r:embed="rId4"/>
          <a:srcRect l="0" t="0" r="34539" b="73474"/>
          <a:stretch/>
        </p:blipFill>
        <p:spPr>
          <a:xfrm>
            <a:off x="8629560" y="6203160"/>
            <a:ext cx="3561840" cy="65412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724" name="CustomShape 18"/>
          <p:cNvSpPr/>
          <p:nvPr/>
        </p:nvSpPr>
        <p:spPr>
          <a:xfrm>
            <a:off x="96660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5" name="CustomShape 19"/>
          <p:cNvSpPr/>
          <p:nvPr/>
        </p:nvSpPr>
        <p:spPr>
          <a:xfrm>
            <a:off x="2598840" y="62517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6" name="CustomShape 20"/>
          <p:cNvSpPr/>
          <p:nvPr/>
        </p:nvSpPr>
        <p:spPr>
          <a:xfrm>
            <a:off x="194544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7" name="CustomShape 21"/>
          <p:cNvSpPr/>
          <p:nvPr/>
        </p:nvSpPr>
        <p:spPr>
          <a:xfrm>
            <a:off x="144216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8" name="CustomShape 22"/>
          <p:cNvSpPr/>
          <p:nvPr/>
        </p:nvSpPr>
        <p:spPr>
          <a:xfrm>
            <a:off x="309240" y="62373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9" name="CustomShape 23"/>
          <p:cNvSpPr/>
          <p:nvPr/>
        </p:nvSpPr>
        <p:spPr>
          <a:xfrm>
            <a:off x="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0" name="CustomShape 24"/>
          <p:cNvSpPr/>
          <p:nvPr/>
        </p:nvSpPr>
        <p:spPr>
          <a:xfrm>
            <a:off x="2359080" y="63428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1" name="CustomShape 25"/>
          <p:cNvSpPr/>
          <p:nvPr/>
        </p:nvSpPr>
        <p:spPr>
          <a:xfrm>
            <a:off x="1283760" y="63298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2" name="CustomShape 26"/>
          <p:cNvSpPr/>
          <p:nvPr/>
        </p:nvSpPr>
        <p:spPr>
          <a:xfrm>
            <a:off x="59004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3" name="CustomShape 27"/>
          <p:cNvSpPr/>
          <p:nvPr/>
        </p:nvSpPr>
        <p:spPr>
          <a:xfrm>
            <a:off x="3159000" y="62384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4" name="CustomShape 28"/>
          <p:cNvSpPr/>
          <p:nvPr/>
        </p:nvSpPr>
        <p:spPr>
          <a:xfrm>
            <a:off x="2764080" y="6347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5" name="CustomShape 29"/>
          <p:cNvSpPr/>
          <p:nvPr/>
        </p:nvSpPr>
        <p:spPr>
          <a:xfrm>
            <a:off x="158472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6" name="CustomShape 30"/>
          <p:cNvSpPr/>
          <p:nvPr/>
        </p:nvSpPr>
        <p:spPr>
          <a:xfrm>
            <a:off x="3468960" y="63514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7" name="CustomShape 31"/>
          <p:cNvSpPr/>
          <p:nvPr/>
        </p:nvSpPr>
        <p:spPr>
          <a:xfrm>
            <a:off x="441396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8" name="CustomShape 32"/>
          <p:cNvSpPr/>
          <p:nvPr/>
        </p:nvSpPr>
        <p:spPr>
          <a:xfrm>
            <a:off x="6046560" y="62517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9" name="CustomShape 33"/>
          <p:cNvSpPr/>
          <p:nvPr/>
        </p:nvSpPr>
        <p:spPr>
          <a:xfrm>
            <a:off x="539316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0" name="CustomShape 34"/>
          <p:cNvSpPr/>
          <p:nvPr/>
        </p:nvSpPr>
        <p:spPr>
          <a:xfrm>
            <a:off x="488988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1" name="CustomShape 35"/>
          <p:cNvSpPr/>
          <p:nvPr/>
        </p:nvSpPr>
        <p:spPr>
          <a:xfrm>
            <a:off x="5806800" y="63428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2" name="CustomShape 36"/>
          <p:cNvSpPr/>
          <p:nvPr/>
        </p:nvSpPr>
        <p:spPr>
          <a:xfrm>
            <a:off x="4731120" y="63298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3" name="CustomShape 37"/>
          <p:cNvSpPr/>
          <p:nvPr/>
        </p:nvSpPr>
        <p:spPr>
          <a:xfrm>
            <a:off x="403740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4" name="CustomShape 38"/>
          <p:cNvSpPr/>
          <p:nvPr/>
        </p:nvSpPr>
        <p:spPr>
          <a:xfrm>
            <a:off x="6221520" y="635940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5" name="CustomShape 39"/>
          <p:cNvSpPr/>
          <p:nvPr/>
        </p:nvSpPr>
        <p:spPr>
          <a:xfrm>
            <a:off x="503208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46" name="" descr=""/>
          <p:cNvPicPr/>
          <p:nvPr/>
        </p:nvPicPr>
        <p:blipFill>
          <a:blip r:embed="rId5"/>
          <a:stretch/>
        </p:blipFill>
        <p:spPr>
          <a:xfrm>
            <a:off x="4564440" y="3391920"/>
            <a:ext cx="3062880" cy="1908360"/>
          </a:xfrm>
          <a:prstGeom prst="rect">
            <a:avLst/>
          </a:prstGeom>
          <a:ln>
            <a:noFill/>
          </a:ln>
        </p:spPr>
      </p:pic>
      <p:sp>
        <p:nvSpPr>
          <p:cNvPr id="747" name="CustomShape 40"/>
          <p:cNvSpPr/>
          <p:nvPr/>
        </p:nvSpPr>
        <p:spPr>
          <a:xfrm>
            <a:off x="4822200" y="5450400"/>
            <a:ext cx="2547000" cy="30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500" spc="-1" strike="noStrike">
                <a:latin typeface="Arial"/>
              </a:rPr>
              <a:t>*applies to a row of data set</a:t>
            </a: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CustomShape 1"/>
          <p:cNvSpPr/>
          <p:nvPr/>
        </p:nvSpPr>
        <p:spPr>
          <a:xfrm>
            <a:off x="352440" y="324000"/>
            <a:ext cx="5499360" cy="851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5000" spc="-1" strike="noStrike">
                <a:solidFill>
                  <a:srgbClr val="d92027"/>
                </a:solidFill>
                <a:latin typeface="Arial"/>
                <a:ea typeface="Hack"/>
              </a:rPr>
              <a:t>Feature selection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749" name="CustomShape 2"/>
          <p:cNvSpPr/>
          <p:nvPr/>
        </p:nvSpPr>
        <p:spPr>
          <a:xfrm>
            <a:off x="352440" y="1535040"/>
            <a:ext cx="11442960" cy="167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Feature selection is a process where we choose the features which contributes the most in the output value and ignoring features that are irrelevant or with a tiny contribution, as having too many features that are irrelevant in our data set decreases the accuracy of the trained model.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750" name="Picture 11" descr=""/>
          <p:cNvPicPr/>
          <p:nvPr/>
        </p:nvPicPr>
        <p:blipFill>
          <a:blip r:embed="rId1"/>
          <a:stretch/>
        </p:blipFill>
        <p:spPr>
          <a:xfrm>
            <a:off x="11110680" y="123840"/>
            <a:ext cx="930240" cy="981360"/>
          </a:xfrm>
          <a:prstGeom prst="rect">
            <a:avLst/>
          </a:prstGeom>
          <a:ln>
            <a:noFill/>
          </a:ln>
        </p:spPr>
      </p:pic>
      <p:sp>
        <p:nvSpPr>
          <p:cNvPr id="751" name="CustomShape 3"/>
          <p:cNvSpPr/>
          <p:nvPr/>
        </p:nvSpPr>
        <p:spPr>
          <a:xfrm>
            <a:off x="650268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2" name="CustomShape 4"/>
          <p:cNvSpPr/>
          <p:nvPr/>
        </p:nvSpPr>
        <p:spPr>
          <a:xfrm>
            <a:off x="3777120" y="624240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3" name="CustomShape 5"/>
          <p:cNvSpPr/>
          <p:nvPr/>
        </p:nvSpPr>
        <p:spPr>
          <a:xfrm>
            <a:off x="694836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4" name="CustomShape 6"/>
          <p:cNvSpPr/>
          <p:nvPr/>
        </p:nvSpPr>
        <p:spPr>
          <a:xfrm>
            <a:off x="8580960" y="62517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5" name="CustomShape 7"/>
          <p:cNvSpPr/>
          <p:nvPr/>
        </p:nvSpPr>
        <p:spPr>
          <a:xfrm>
            <a:off x="792756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6" name="CustomShape 8"/>
          <p:cNvSpPr/>
          <p:nvPr/>
        </p:nvSpPr>
        <p:spPr>
          <a:xfrm>
            <a:off x="742428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7" name="CustomShape 9"/>
          <p:cNvSpPr/>
          <p:nvPr/>
        </p:nvSpPr>
        <p:spPr>
          <a:xfrm>
            <a:off x="8341200" y="63428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8" name="CustomShape 10"/>
          <p:cNvSpPr/>
          <p:nvPr/>
        </p:nvSpPr>
        <p:spPr>
          <a:xfrm>
            <a:off x="7265520" y="63298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9" name="CustomShape 11"/>
          <p:cNvSpPr/>
          <p:nvPr/>
        </p:nvSpPr>
        <p:spPr>
          <a:xfrm>
            <a:off x="657216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0" name="CustomShape 12"/>
          <p:cNvSpPr/>
          <p:nvPr/>
        </p:nvSpPr>
        <p:spPr>
          <a:xfrm>
            <a:off x="9141120" y="62384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1" name="CustomShape 13"/>
          <p:cNvSpPr/>
          <p:nvPr/>
        </p:nvSpPr>
        <p:spPr>
          <a:xfrm>
            <a:off x="8746200" y="6347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2" name="CustomShape 14"/>
          <p:cNvSpPr/>
          <p:nvPr/>
        </p:nvSpPr>
        <p:spPr>
          <a:xfrm>
            <a:off x="756684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3" name="CustomShape 15"/>
          <p:cNvSpPr/>
          <p:nvPr/>
        </p:nvSpPr>
        <p:spPr>
          <a:xfrm>
            <a:off x="9368280" y="6356160"/>
            <a:ext cx="2812320" cy="497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64" name="Picture 12" descr=""/>
          <p:cNvPicPr/>
          <p:nvPr/>
        </p:nvPicPr>
        <p:blipFill>
          <a:blip r:embed="rId2"/>
          <a:srcRect l="0" t="0" r="34539" b="73477"/>
          <a:stretch/>
        </p:blipFill>
        <p:spPr>
          <a:xfrm>
            <a:off x="7938000" y="6074280"/>
            <a:ext cx="4244760" cy="77976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pic>
        <p:nvPicPr>
          <p:cNvPr id="765" name="Picture 13" descr=""/>
          <p:cNvPicPr/>
          <p:nvPr/>
        </p:nvPicPr>
        <p:blipFill>
          <a:blip r:embed="rId3"/>
          <a:srcRect l="0" t="0" r="34539" b="73472"/>
          <a:stretch/>
        </p:blipFill>
        <p:spPr>
          <a:xfrm>
            <a:off x="7146360" y="5930640"/>
            <a:ext cx="5045040" cy="92664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766" name="CustomShape 16"/>
          <p:cNvSpPr/>
          <p:nvPr/>
        </p:nvSpPr>
        <p:spPr>
          <a:xfrm>
            <a:off x="10244160" y="6473160"/>
            <a:ext cx="1936080" cy="364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Hack"/>
                <a:ea typeface="Hack"/>
              </a:rPr>
              <a:t>Grow Through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67" name="Picture 14" descr=""/>
          <p:cNvPicPr/>
          <p:nvPr/>
        </p:nvPicPr>
        <p:blipFill>
          <a:blip r:embed="rId4"/>
          <a:srcRect l="0" t="0" r="34539" b="73474"/>
          <a:stretch/>
        </p:blipFill>
        <p:spPr>
          <a:xfrm>
            <a:off x="8629560" y="6203160"/>
            <a:ext cx="3561840" cy="65412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768" name="CustomShape 17"/>
          <p:cNvSpPr/>
          <p:nvPr/>
        </p:nvSpPr>
        <p:spPr>
          <a:xfrm>
            <a:off x="96660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9" name="CustomShape 18"/>
          <p:cNvSpPr/>
          <p:nvPr/>
        </p:nvSpPr>
        <p:spPr>
          <a:xfrm>
            <a:off x="2598840" y="62517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0" name="CustomShape 19"/>
          <p:cNvSpPr/>
          <p:nvPr/>
        </p:nvSpPr>
        <p:spPr>
          <a:xfrm>
            <a:off x="194544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1" name="CustomShape 20"/>
          <p:cNvSpPr/>
          <p:nvPr/>
        </p:nvSpPr>
        <p:spPr>
          <a:xfrm>
            <a:off x="144216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2" name="CustomShape 21"/>
          <p:cNvSpPr/>
          <p:nvPr/>
        </p:nvSpPr>
        <p:spPr>
          <a:xfrm>
            <a:off x="309240" y="62373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3" name="CustomShape 22"/>
          <p:cNvSpPr/>
          <p:nvPr/>
        </p:nvSpPr>
        <p:spPr>
          <a:xfrm>
            <a:off x="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4" name="CustomShape 23"/>
          <p:cNvSpPr/>
          <p:nvPr/>
        </p:nvSpPr>
        <p:spPr>
          <a:xfrm>
            <a:off x="2359080" y="63428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5" name="CustomShape 24"/>
          <p:cNvSpPr/>
          <p:nvPr/>
        </p:nvSpPr>
        <p:spPr>
          <a:xfrm>
            <a:off x="1283760" y="63298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6" name="CustomShape 25"/>
          <p:cNvSpPr/>
          <p:nvPr/>
        </p:nvSpPr>
        <p:spPr>
          <a:xfrm>
            <a:off x="59004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7" name="CustomShape 26"/>
          <p:cNvSpPr/>
          <p:nvPr/>
        </p:nvSpPr>
        <p:spPr>
          <a:xfrm>
            <a:off x="3159000" y="62384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8" name="CustomShape 27"/>
          <p:cNvSpPr/>
          <p:nvPr/>
        </p:nvSpPr>
        <p:spPr>
          <a:xfrm>
            <a:off x="2764080" y="6347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9" name="CustomShape 28"/>
          <p:cNvSpPr/>
          <p:nvPr/>
        </p:nvSpPr>
        <p:spPr>
          <a:xfrm>
            <a:off x="158472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0" name="CustomShape 29"/>
          <p:cNvSpPr/>
          <p:nvPr/>
        </p:nvSpPr>
        <p:spPr>
          <a:xfrm>
            <a:off x="3468960" y="63514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1" name="CustomShape 30"/>
          <p:cNvSpPr/>
          <p:nvPr/>
        </p:nvSpPr>
        <p:spPr>
          <a:xfrm>
            <a:off x="441396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2" name="CustomShape 31"/>
          <p:cNvSpPr/>
          <p:nvPr/>
        </p:nvSpPr>
        <p:spPr>
          <a:xfrm>
            <a:off x="6046560" y="62517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3" name="CustomShape 32"/>
          <p:cNvSpPr/>
          <p:nvPr/>
        </p:nvSpPr>
        <p:spPr>
          <a:xfrm>
            <a:off x="539316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4" name="CustomShape 33"/>
          <p:cNvSpPr/>
          <p:nvPr/>
        </p:nvSpPr>
        <p:spPr>
          <a:xfrm>
            <a:off x="488988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5" name="CustomShape 34"/>
          <p:cNvSpPr/>
          <p:nvPr/>
        </p:nvSpPr>
        <p:spPr>
          <a:xfrm>
            <a:off x="5806800" y="63428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6" name="CustomShape 35"/>
          <p:cNvSpPr/>
          <p:nvPr/>
        </p:nvSpPr>
        <p:spPr>
          <a:xfrm>
            <a:off x="4731120" y="63298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7" name="CustomShape 36"/>
          <p:cNvSpPr/>
          <p:nvPr/>
        </p:nvSpPr>
        <p:spPr>
          <a:xfrm>
            <a:off x="403740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8" name="CustomShape 37"/>
          <p:cNvSpPr/>
          <p:nvPr/>
        </p:nvSpPr>
        <p:spPr>
          <a:xfrm>
            <a:off x="6221520" y="635940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9" name="CustomShape 38"/>
          <p:cNvSpPr/>
          <p:nvPr/>
        </p:nvSpPr>
        <p:spPr>
          <a:xfrm>
            <a:off x="503208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CustomShape 1"/>
          <p:cNvSpPr/>
          <p:nvPr/>
        </p:nvSpPr>
        <p:spPr>
          <a:xfrm>
            <a:off x="352440" y="324000"/>
            <a:ext cx="5316480" cy="851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5000" spc="-1" strike="noStrike">
                <a:solidFill>
                  <a:srgbClr val="d92027"/>
                </a:solidFill>
                <a:latin typeface="Arial"/>
                <a:ea typeface="Hack"/>
              </a:rPr>
              <a:t>Normal equation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791" name="CustomShape 2"/>
          <p:cNvSpPr/>
          <p:nvPr/>
        </p:nvSpPr>
        <p:spPr>
          <a:xfrm>
            <a:off x="352440" y="1235160"/>
            <a:ext cx="2481840" cy="6994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6484a"/>
                </a:solidFill>
                <a:latin typeface="Arial"/>
                <a:ea typeface="Hack"/>
              </a:rPr>
              <a:t>Formula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792" name="CustomShape 3"/>
          <p:cNvSpPr/>
          <p:nvPr/>
        </p:nvSpPr>
        <p:spPr>
          <a:xfrm>
            <a:off x="352440" y="1931040"/>
            <a:ext cx="11442960" cy="79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793" name="Picture 11" descr=""/>
          <p:cNvPicPr/>
          <p:nvPr/>
        </p:nvPicPr>
        <p:blipFill>
          <a:blip r:embed="rId1"/>
          <a:stretch/>
        </p:blipFill>
        <p:spPr>
          <a:xfrm>
            <a:off x="11110680" y="123840"/>
            <a:ext cx="930240" cy="981360"/>
          </a:xfrm>
          <a:prstGeom prst="rect">
            <a:avLst/>
          </a:prstGeom>
          <a:ln>
            <a:noFill/>
          </a:ln>
        </p:spPr>
      </p:pic>
      <p:sp>
        <p:nvSpPr>
          <p:cNvPr id="794" name="CustomShape 4"/>
          <p:cNvSpPr/>
          <p:nvPr/>
        </p:nvSpPr>
        <p:spPr>
          <a:xfrm>
            <a:off x="650268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5" name="CustomShape 5"/>
          <p:cNvSpPr/>
          <p:nvPr/>
        </p:nvSpPr>
        <p:spPr>
          <a:xfrm>
            <a:off x="3777120" y="624240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6" name="CustomShape 6"/>
          <p:cNvSpPr/>
          <p:nvPr/>
        </p:nvSpPr>
        <p:spPr>
          <a:xfrm>
            <a:off x="694836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7" name="CustomShape 7"/>
          <p:cNvSpPr/>
          <p:nvPr/>
        </p:nvSpPr>
        <p:spPr>
          <a:xfrm>
            <a:off x="8580960" y="62517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8" name="CustomShape 8"/>
          <p:cNvSpPr/>
          <p:nvPr/>
        </p:nvSpPr>
        <p:spPr>
          <a:xfrm>
            <a:off x="792756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9" name="CustomShape 9"/>
          <p:cNvSpPr/>
          <p:nvPr/>
        </p:nvSpPr>
        <p:spPr>
          <a:xfrm>
            <a:off x="742428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0" name="CustomShape 10"/>
          <p:cNvSpPr/>
          <p:nvPr/>
        </p:nvSpPr>
        <p:spPr>
          <a:xfrm>
            <a:off x="8341200" y="63428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1" name="CustomShape 11"/>
          <p:cNvSpPr/>
          <p:nvPr/>
        </p:nvSpPr>
        <p:spPr>
          <a:xfrm>
            <a:off x="7265520" y="63298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2" name="CustomShape 12"/>
          <p:cNvSpPr/>
          <p:nvPr/>
        </p:nvSpPr>
        <p:spPr>
          <a:xfrm>
            <a:off x="657216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3" name="CustomShape 13"/>
          <p:cNvSpPr/>
          <p:nvPr/>
        </p:nvSpPr>
        <p:spPr>
          <a:xfrm>
            <a:off x="9141120" y="62384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4" name="CustomShape 14"/>
          <p:cNvSpPr/>
          <p:nvPr/>
        </p:nvSpPr>
        <p:spPr>
          <a:xfrm>
            <a:off x="8746200" y="6347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5" name="CustomShape 15"/>
          <p:cNvSpPr/>
          <p:nvPr/>
        </p:nvSpPr>
        <p:spPr>
          <a:xfrm>
            <a:off x="756684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6" name="CustomShape 16"/>
          <p:cNvSpPr/>
          <p:nvPr/>
        </p:nvSpPr>
        <p:spPr>
          <a:xfrm>
            <a:off x="9368280" y="6356160"/>
            <a:ext cx="2812320" cy="497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07" name="Picture 12" descr=""/>
          <p:cNvPicPr/>
          <p:nvPr/>
        </p:nvPicPr>
        <p:blipFill>
          <a:blip r:embed="rId2"/>
          <a:srcRect l="0" t="0" r="34539" b="73477"/>
          <a:stretch/>
        </p:blipFill>
        <p:spPr>
          <a:xfrm>
            <a:off x="7938000" y="6074280"/>
            <a:ext cx="4244760" cy="77976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pic>
        <p:nvPicPr>
          <p:cNvPr id="808" name="Picture 13" descr=""/>
          <p:cNvPicPr/>
          <p:nvPr/>
        </p:nvPicPr>
        <p:blipFill>
          <a:blip r:embed="rId3"/>
          <a:srcRect l="0" t="0" r="34539" b="73472"/>
          <a:stretch/>
        </p:blipFill>
        <p:spPr>
          <a:xfrm>
            <a:off x="7146360" y="5930640"/>
            <a:ext cx="5045040" cy="92664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809" name="CustomShape 17"/>
          <p:cNvSpPr/>
          <p:nvPr/>
        </p:nvSpPr>
        <p:spPr>
          <a:xfrm>
            <a:off x="10244160" y="6473160"/>
            <a:ext cx="1936080" cy="364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Hack"/>
                <a:ea typeface="Hack"/>
              </a:rPr>
              <a:t>Grow Through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810" name="Picture 14" descr=""/>
          <p:cNvPicPr/>
          <p:nvPr/>
        </p:nvPicPr>
        <p:blipFill>
          <a:blip r:embed="rId4"/>
          <a:srcRect l="0" t="0" r="34539" b="73474"/>
          <a:stretch/>
        </p:blipFill>
        <p:spPr>
          <a:xfrm>
            <a:off x="8629560" y="6203160"/>
            <a:ext cx="3561840" cy="65412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811" name="CustomShape 18"/>
          <p:cNvSpPr/>
          <p:nvPr/>
        </p:nvSpPr>
        <p:spPr>
          <a:xfrm>
            <a:off x="96660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2" name="CustomShape 19"/>
          <p:cNvSpPr/>
          <p:nvPr/>
        </p:nvSpPr>
        <p:spPr>
          <a:xfrm>
            <a:off x="2598840" y="62517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3" name="CustomShape 20"/>
          <p:cNvSpPr/>
          <p:nvPr/>
        </p:nvSpPr>
        <p:spPr>
          <a:xfrm>
            <a:off x="194544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4" name="CustomShape 21"/>
          <p:cNvSpPr/>
          <p:nvPr/>
        </p:nvSpPr>
        <p:spPr>
          <a:xfrm>
            <a:off x="144216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5" name="CustomShape 22"/>
          <p:cNvSpPr/>
          <p:nvPr/>
        </p:nvSpPr>
        <p:spPr>
          <a:xfrm>
            <a:off x="309240" y="62373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6" name="CustomShape 23"/>
          <p:cNvSpPr/>
          <p:nvPr/>
        </p:nvSpPr>
        <p:spPr>
          <a:xfrm>
            <a:off x="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7" name="CustomShape 24"/>
          <p:cNvSpPr/>
          <p:nvPr/>
        </p:nvSpPr>
        <p:spPr>
          <a:xfrm>
            <a:off x="2359080" y="63428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8" name="CustomShape 25"/>
          <p:cNvSpPr/>
          <p:nvPr/>
        </p:nvSpPr>
        <p:spPr>
          <a:xfrm>
            <a:off x="1283760" y="63298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9" name="CustomShape 26"/>
          <p:cNvSpPr/>
          <p:nvPr/>
        </p:nvSpPr>
        <p:spPr>
          <a:xfrm>
            <a:off x="59004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0" name="CustomShape 27"/>
          <p:cNvSpPr/>
          <p:nvPr/>
        </p:nvSpPr>
        <p:spPr>
          <a:xfrm>
            <a:off x="3159000" y="62384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1" name="CustomShape 28"/>
          <p:cNvSpPr/>
          <p:nvPr/>
        </p:nvSpPr>
        <p:spPr>
          <a:xfrm>
            <a:off x="2764080" y="6347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2" name="CustomShape 29"/>
          <p:cNvSpPr/>
          <p:nvPr/>
        </p:nvSpPr>
        <p:spPr>
          <a:xfrm>
            <a:off x="158472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3" name="CustomShape 30"/>
          <p:cNvSpPr/>
          <p:nvPr/>
        </p:nvSpPr>
        <p:spPr>
          <a:xfrm>
            <a:off x="3468960" y="63514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4" name="CustomShape 31"/>
          <p:cNvSpPr/>
          <p:nvPr/>
        </p:nvSpPr>
        <p:spPr>
          <a:xfrm>
            <a:off x="441396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5" name="CustomShape 32"/>
          <p:cNvSpPr/>
          <p:nvPr/>
        </p:nvSpPr>
        <p:spPr>
          <a:xfrm>
            <a:off x="6046560" y="62517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6" name="CustomShape 33"/>
          <p:cNvSpPr/>
          <p:nvPr/>
        </p:nvSpPr>
        <p:spPr>
          <a:xfrm>
            <a:off x="539316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7" name="CustomShape 34"/>
          <p:cNvSpPr/>
          <p:nvPr/>
        </p:nvSpPr>
        <p:spPr>
          <a:xfrm>
            <a:off x="488988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8" name="CustomShape 35"/>
          <p:cNvSpPr/>
          <p:nvPr/>
        </p:nvSpPr>
        <p:spPr>
          <a:xfrm>
            <a:off x="5806800" y="63428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9" name="CustomShape 36"/>
          <p:cNvSpPr/>
          <p:nvPr/>
        </p:nvSpPr>
        <p:spPr>
          <a:xfrm>
            <a:off x="4731120" y="63298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0" name="CustomShape 37"/>
          <p:cNvSpPr/>
          <p:nvPr/>
        </p:nvSpPr>
        <p:spPr>
          <a:xfrm>
            <a:off x="403740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1" name="CustomShape 38"/>
          <p:cNvSpPr/>
          <p:nvPr/>
        </p:nvSpPr>
        <p:spPr>
          <a:xfrm>
            <a:off x="6221520" y="635940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2" name="CustomShape 39"/>
          <p:cNvSpPr/>
          <p:nvPr/>
        </p:nvSpPr>
        <p:spPr>
          <a:xfrm>
            <a:off x="503208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33" name="" descr=""/>
          <p:cNvPicPr/>
          <p:nvPr/>
        </p:nvPicPr>
        <p:blipFill>
          <a:blip r:embed="rId5"/>
          <a:srcRect l="21341" t="0" r="29900" b="0"/>
          <a:stretch/>
        </p:blipFill>
        <p:spPr>
          <a:xfrm>
            <a:off x="1847160" y="2985840"/>
            <a:ext cx="8497440" cy="1557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352440" y="324000"/>
            <a:ext cx="7968240" cy="851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5000" spc="-1" strike="noStrike">
                <a:solidFill>
                  <a:srgbClr val="d92027"/>
                </a:solidFill>
                <a:latin typeface="Arial"/>
                <a:ea typeface="Hack"/>
              </a:rPr>
              <a:t>Multiple linear regression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352440" y="1235160"/>
            <a:ext cx="2116080" cy="6994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6484a"/>
                </a:solidFill>
                <a:latin typeface="Arial"/>
                <a:ea typeface="Hack"/>
              </a:rPr>
              <a:t>Outline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80" name="CustomShape 3"/>
          <p:cNvSpPr/>
          <p:nvPr/>
        </p:nvSpPr>
        <p:spPr>
          <a:xfrm>
            <a:off x="352440" y="1931040"/>
            <a:ext cx="11442960" cy="356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- Multiple features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- Cost function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- Gradient decent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- Bias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- Features scaling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- Types of features scaling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- Feature selection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- Normal equation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81" name="Picture 11" descr=""/>
          <p:cNvPicPr/>
          <p:nvPr/>
        </p:nvPicPr>
        <p:blipFill>
          <a:blip r:embed="rId1"/>
          <a:stretch/>
        </p:blipFill>
        <p:spPr>
          <a:xfrm>
            <a:off x="11110680" y="123840"/>
            <a:ext cx="930240" cy="981360"/>
          </a:xfrm>
          <a:prstGeom prst="rect">
            <a:avLst/>
          </a:prstGeom>
          <a:ln>
            <a:noFill/>
          </a:ln>
        </p:spPr>
      </p:pic>
      <p:sp>
        <p:nvSpPr>
          <p:cNvPr id="82" name="CustomShape 4"/>
          <p:cNvSpPr/>
          <p:nvPr/>
        </p:nvSpPr>
        <p:spPr>
          <a:xfrm>
            <a:off x="650268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CustomShape 5"/>
          <p:cNvSpPr/>
          <p:nvPr/>
        </p:nvSpPr>
        <p:spPr>
          <a:xfrm>
            <a:off x="3777120" y="624240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CustomShape 6"/>
          <p:cNvSpPr/>
          <p:nvPr/>
        </p:nvSpPr>
        <p:spPr>
          <a:xfrm>
            <a:off x="694836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" name="CustomShape 7"/>
          <p:cNvSpPr/>
          <p:nvPr/>
        </p:nvSpPr>
        <p:spPr>
          <a:xfrm>
            <a:off x="8580960" y="62517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CustomShape 8"/>
          <p:cNvSpPr/>
          <p:nvPr/>
        </p:nvSpPr>
        <p:spPr>
          <a:xfrm>
            <a:off x="792756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9"/>
          <p:cNvSpPr/>
          <p:nvPr/>
        </p:nvSpPr>
        <p:spPr>
          <a:xfrm>
            <a:off x="742428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10"/>
          <p:cNvSpPr/>
          <p:nvPr/>
        </p:nvSpPr>
        <p:spPr>
          <a:xfrm>
            <a:off x="8341200" y="63428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11"/>
          <p:cNvSpPr/>
          <p:nvPr/>
        </p:nvSpPr>
        <p:spPr>
          <a:xfrm>
            <a:off x="7265520" y="63298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12"/>
          <p:cNvSpPr/>
          <p:nvPr/>
        </p:nvSpPr>
        <p:spPr>
          <a:xfrm>
            <a:off x="657216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CustomShape 13"/>
          <p:cNvSpPr/>
          <p:nvPr/>
        </p:nvSpPr>
        <p:spPr>
          <a:xfrm>
            <a:off x="9141120" y="62384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14"/>
          <p:cNvSpPr/>
          <p:nvPr/>
        </p:nvSpPr>
        <p:spPr>
          <a:xfrm>
            <a:off x="8746200" y="6347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CustomShape 15"/>
          <p:cNvSpPr/>
          <p:nvPr/>
        </p:nvSpPr>
        <p:spPr>
          <a:xfrm>
            <a:off x="756684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CustomShape 16"/>
          <p:cNvSpPr/>
          <p:nvPr/>
        </p:nvSpPr>
        <p:spPr>
          <a:xfrm>
            <a:off x="9368280" y="6356160"/>
            <a:ext cx="2812320" cy="497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5" name="Picture 12" descr=""/>
          <p:cNvPicPr/>
          <p:nvPr/>
        </p:nvPicPr>
        <p:blipFill>
          <a:blip r:embed="rId2"/>
          <a:srcRect l="0" t="0" r="34539" b="73477"/>
          <a:stretch/>
        </p:blipFill>
        <p:spPr>
          <a:xfrm>
            <a:off x="7938000" y="6074280"/>
            <a:ext cx="4244760" cy="77976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pic>
        <p:nvPicPr>
          <p:cNvPr id="96" name="Picture 13" descr=""/>
          <p:cNvPicPr/>
          <p:nvPr/>
        </p:nvPicPr>
        <p:blipFill>
          <a:blip r:embed="rId3"/>
          <a:srcRect l="0" t="0" r="34539" b="73472"/>
          <a:stretch/>
        </p:blipFill>
        <p:spPr>
          <a:xfrm>
            <a:off x="7146360" y="5930640"/>
            <a:ext cx="5045040" cy="92664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97" name="CustomShape 17"/>
          <p:cNvSpPr/>
          <p:nvPr/>
        </p:nvSpPr>
        <p:spPr>
          <a:xfrm>
            <a:off x="10244160" y="6473160"/>
            <a:ext cx="1936080" cy="364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Hack"/>
                <a:ea typeface="Hack"/>
              </a:rPr>
              <a:t>Grow Through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8" name="Picture 14" descr=""/>
          <p:cNvPicPr/>
          <p:nvPr/>
        </p:nvPicPr>
        <p:blipFill>
          <a:blip r:embed="rId4"/>
          <a:srcRect l="0" t="0" r="34539" b="73474"/>
          <a:stretch/>
        </p:blipFill>
        <p:spPr>
          <a:xfrm>
            <a:off x="8629560" y="6203160"/>
            <a:ext cx="3561840" cy="65412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99" name="CustomShape 18"/>
          <p:cNvSpPr/>
          <p:nvPr/>
        </p:nvSpPr>
        <p:spPr>
          <a:xfrm>
            <a:off x="96660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CustomShape 19"/>
          <p:cNvSpPr/>
          <p:nvPr/>
        </p:nvSpPr>
        <p:spPr>
          <a:xfrm>
            <a:off x="2598840" y="62517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CustomShape 20"/>
          <p:cNvSpPr/>
          <p:nvPr/>
        </p:nvSpPr>
        <p:spPr>
          <a:xfrm>
            <a:off x="194544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21"/>
          <p:cNvSpPr/>
          <p:nvPr/>
        </p:nvSpPr>
        <p:spPr>
          <a:xfrm>
            <a:off x="144216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CustomShape 22"/>
          <p:cNvSpPr/>
          <p:nvPr/>
        </p:nvSpPr>
        <p:spPr>
          <a:xfrm>
            <a:off x="309240" y="62373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23"/>
          <p:cNvSpPr/>
          <p:nvPr/>
        </p:nvSpPr>
        <p:spPr>
          <a:xfrm>
            <a:off x="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24"/>
          <p:cNvSpPr/>
          <p:nvPr/>
        </p:nvSpPr>
        <p:spPr>
          <a:xfrm>
            <a:off x="2359080" y="63428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CustomShape 25"/>
          <p:cNvSpPr/>
          <p:nvPr/>
        </p:nvSpPr>
        <p:spPr>
          <a:xfrm>
            <a:off x="1283760" y="63298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26"/>
          <p:cNvSpPr/>
          <p:nvPr/>
        </p:nvSpPr>
        <p:spPr>
          <a:xfrm>
            <a:off x="59004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CustomShape 27"/>
          <p:cNvSpPr/>
          <p:nvPr/>
        </p:nvSpPr>
        <p:spPr>
          <a:xfrm>
            <a:off x="3159000" y="62384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28"/>
          <p:cNvSpPr/>
          <p:nvPr/>
        </p:nvSpPr>
        <p:spPr>
          <a:xfrm>
            <a:off x="2764080" y="6347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29"/>
          <p:cNvSpPr/>
          <p:nvPr/>
        </p:nvSpPr>
        <p:spPr>
          <a:xfrm>
            <a:off x="158472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30"/>
          <p:cNvSpPr/>
          <p:nvPr/>
        </p:nvSpPr>
        <p:spPr>
          <a:xfrm>
            <a:off x="3468960" y="63514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31"/>
          <p:cNvSpPr/>
          <p:nvPr/>
        </p:nvSpPr>
        <p:spPr>
          <a:xfrm>
            <a:off x="441396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32"/>
          <p:cNvSpPr/>
          <p:nvPr/>
        </p:nvSpPr>
        <p:spPr>
          <a:xfrm>
            <a:off x="6046560" y="62517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33"/>
          <p:cNvSpPr/>
          <p:nvPr/>
        </p:nvSpPr>
        <p:spPr>
          <a:xfrm>
            <a:off x="539316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34"/>
          <p:cNvSpPr/>
          <p:nvPr/>
        </p:nvSpPr>
        <p:spPr>
          <a:xfrm>
            <a:off x="488988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35"/>
          <p:cNvSpPr/>
          <p:nvPr/>
        </p:nvSpPr>
        <p:spPr>
          <a:xfrm>
            <a:off x="5806800" y="63428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36"/>
          <p:cNvSpPr/>
          <p:nvPr/>
        </p:nvSpPr>
        <p:spPr>
          <a:xfrm>
            <a:off x="4731120" y="63298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37"/>
          <p:cNvSpPr/>
          <p:nvPr/>
        </p:nvSpPr>
        <p:spPr>
          <a:xfrm>
            <a:off x="403740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38"/>
          <p:cNvSpPr/>
          <p:nvPr/>
        </p:nvSpPr>
        <p:spPr>
          <a:xfrm>
            <a:off x="6221520" y="635940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39"/>
          <p:cNvSpPr/>
          <p:nvPr/>
        </p:nvSpPr>
        <p:spPr>
          <a:xfrm>
            <a:off x="503208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352440" y="324000"/>
            <a:ext cx="5316480" cy="851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5000" spc="-1" strike="noStrike">
                <a:solidFill>
                  <a:srgbClr val="d92027"/>
                </a:solidFill>
                <a:latin typeface="Arial"/>
                <a:ea typeface="Hack"/>
              </a:rPr>
              <a:t>Multiple features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352440" y="1235160"/>
            <a:ext cx="2481840" cy="6994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6484a"/>
                </a:solidFill>
                <a:latin typeface="Arial"/>
                <a:ea typeface="Hack"/>
              </a:rPr>
              <a:t>Variables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23" name="CustomShape 3"/>
          <p:cNvSpPr/>
          <p:nvPr/>
        </p:nvSpPr>
        <p:spPr>
          <a:xfrm>
            <a:off x="352440" y="1931040"/>
            <a:ext cx="11442960" cy="191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Hack"/>
              </a:rPr>
              <a:t>The data shown in the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Hack"/>
              </a:rPr>
              <a:t>figure has 5 features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Hack"/>
              </a:rPr>
              <a:t>each of which is a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Hack"/>
              </a:rPr>
              <a:t>variable used to find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Hack"/>
              </a:rPr>
              <a:t>the best fit line.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24" name="Picture 11" descr=""/>
          <p:cNvPicPr/>
          <p:nvPr/>
        </p:nvPicPr>
        <p:blipFill>
          <a:blip r:embed="rId1"/>
          <a:stretch/>
        </p:blipFill>
        <p:spPr>
          <a:xfrm>
            <a:off x="11110680" y="123840"/>
            <a:ext cx="930240" cy="981360"/>
          </a:xfrm>
          <a:prstGeom prst="rect">
            <a:avLst/>
          </a:prstGeom>
          <a:ln>
            <a:noFill/>
          </a:ln>
        </p:spPr>
      </p:pic>
      <p:sp>
        <p:nvSpPr>
          <p:cNvPr id="125" name="CustomShape 4"/>
          <p:cNvSpPr/>
          <p:nvPr/>
        </p:nvSpPr>
        <p:spPr>
          <a:xfrm>
            <a:off x="650268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5"/>
          <p:cNvSpPr/>
          <p:nvPr/>
        </p:nvSpPr>
        <p:spPr>
          <a:xfrm>
            <a:off x="3777120" y="624240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6"/>
          <p:cNvSpPr/>
          <p:nvPr/>
        </p:nvSpPr>
        <p:spPr>
          <a:xfrm>
            <a:off x="694836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7"/>
          <p:cNvSpPr/>
          <p:nvPr/>
        </p:nvSpPr>
        <p:spPr>
          <a:xfrm>
            <a:off x="8580960" y="62517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8"/>
          <p:cNvSpPr/>
          <p:nvPr/>
        </p:nvSpPr>
        <p:spPr>
          <a:xfrm>
            <a:off x="792756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9"/>
          <p:cNvSpPr/>
          <p:nvPr/>
        </p:nvSpPr>
        <p:spPr>
          <a:xfrm>
            <a:off x="742428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10"/>
          <p:cNvSpPr/>
          <p:nvPr/>
        </p:nvSpPr>
        <p:spPr>
          <a:xfrm>
            <a:off x="8341200" y="63428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11"/>
          <p:cNvSpPr/>
          <p:nvPr/>
        </p:nvSpPr>
        <p:spPr>
          <a:xfrm>
            <a:off x="7265520" y="63298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12"/>
          <p:cNvSpPr/>
          <p:nvPr/>
        </p:nvSpPr>
        <p:spPr>
          <a:xfrm>
            <a:off x="657216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13"/>
          <p:cNvSpPr/>
          <p:nvPr/>
        </p:nvSpPr>
        <p:spPr>
          <a:xfrm>
            <a:off x="9141120" y="62384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14"/>
          <p:cNvSpPr/>
          <p:nvPr/>
        </p:nvSpPr>
        <p:spPr>
          <a:xfrm>
            <a:off x="8746200" y="6347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15"/>
          <p:cNvSpPr/>
          <p:nvPr/>
        </p:nvSpPr>
        <p:spPr>
          <a:xfrm>
            <a:off x="756684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16"/>
          <p:cNvSpPr/>
          <p:nvPr/>
        </p:nvSpPr>
        <p:spPr>
          <a:xfrm>
            <a:off x="9368280" y="6356160"/>
            <a:ext cx="2812320" cy="497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8" name="Picture 12" descr=""/>
          <p:cNvPicPr/>
          <p:nvPr/>
        </p:nvPicPr>
        <p:blipFill>
          <a:blip r:embed="rId2"/>
          <a:srcRect l="0" t="0" r="34539" b="73477"/>
          <a:stretch/>
        </p:blipFill>
        <p:spPr>
          <a:xfrm>
            <a:off x="7938000" y="6074280"/>
            <a:ext cx="4244760" cy="77976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pic>
        <p:nvPicPr>
          <p:cNvPr id="139" name="Picture 13" descr=""/>
          <p:cNvPicPr/>
          <p:nvPr/>
        </p:nvPicPr>
        <p:blipFill>
          <a:blip r:embed="rId3"/>
          <a:srcRect l="0" t="0" r="34539" b="73472"/>
          <a:stretch/>
        </p:blipFill>
        <p:spPr>
          <a:xfrm>
            <a:off x="7146360" y="5930640"/>
            <a:ext cx="5045040" cy="92664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140" name="CustomShape 17"/>
          <p:cNvSpPr/>
          <p:nvPr/>
        </p:nvSpPr>
        <p:spPr>
          <a:xfrm>
            <a:off x="10244160" y="6473160"/>
            <a:ext cx="1936080" cy="364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Hack"/>
                <a:ea typeface="Hack"/>
              </a:rPr>
              <a:t>Grow Through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41" name="Picture 14" descr=""/>
          <p:cNvPicPr/>
          <p:nvPr/>
        </p:nvPicPr>
        <p:blipFill>
          <a:blip r:embed="rId4"/>
          <a:srcRect l="0" t="0" r="34539" b="73474"/>
          <a:stretch/>
        </p:blipFill>
        <p:spPr>
          <a:xfrm>
            <a:off x="8629560" y="6203160"/>
            <a:ext cx="3561840" cy="65412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142" name="CustomShape 18"/>
          <p:cNvSpPr/>
          <p:nvPr/>
        </p:nvSpPr>
        <p:spPr>
          <a:xfrm>
            <a:off x="96660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19"/>
          <p:cNvSpPr/>
          <p:nvPr/>
        </p:nvSpPr>
        <p:spPr>
          <a:xfrm>
            <a:off x="2598840" y="62517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20"/>
          <p:cNvSpPr/>
          <p:nvPr/>
        </p:nvSpPr>
        <p:spPr>
          <a:xfrm>
            <a:off x="194544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21"/>
          <p:cNvSpPr/>
          <p:nvPr/>
        </p:nvSpPr>
        <p:spPr>
          <a:xfrm>
            <a:off x="144216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22"/>
          <p:cNvSpPr/>
          <p:nvPr/>
        </p:nvSpPr>
        <p:spPr>
          <a:xfrm>
            <a:off x="309240" y="62373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23"/>
          <p:cNvSpPr/>
          <p:nvPr/>
        </p:nvSpPr>
        <p:spPr>
          <a:xfrm>
            <a:off x="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24"/>
          <p:cNvSpPr/>
          <p:nvPr/>
        </p:nvSpPr>
        <p:spPr>
          <a:xfrm>
            <a:off x="2359080" y="63428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25"/>
          <p:cNvSpPr/>
          <p:nvPr/>
        </p:nvSpPr>
        <p:spPr>
          <a:xfrm>
            <a:off x="1283760" y="63298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26"/>
          <p:cNvSpPr/>
          <p:nvPr/>
        </p:nvSpPr>
        <p:spPr>
          <a:xfrm>
            <a:off x="59004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27"/>
          <p:cNvSpPr/>
          <p:nvPr/>
        </p:nvSpPr>
        <p:spPr>
          <a:xfrm>
            <a:off x="3159000" y="62384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28"/>
          <p:cNvSpPr/>
          <p:nvPr/>
        </p:nvSpPr>
        <p:spPr>
          <a:xfrm>
            <a:off x="2764080" y="6347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29"/>
          <p:cNvSpPr/>
          <p:nvPr/>
        </p:nvSpPr>
        <p:spPr>
          <a:xfrm>
            <a:off x="158472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30"/>
          <p:cNvSpPr/>
          <p:nvPr/>
        </p:nvSpPr>
        <p:spPr>
          <a:xfrm>
            <a:off x="3468960" y="63514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31"/>
          <p:cNvSpPr/>
          <p:nvPr/>
        </p:nvSpPr>
        <p:spPr>
          <a:xfrm>
            <a:off x="441396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32"/>
          <p:cNvSpPr/>
          <p:nvPr/>
        </p:nvSpPr>
        <p:spPr>
          <a:xfrm>
            <a:off x="6046560" y="62517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33"/>
          <p:cNvSpPr/>
          <p:nvPr/>
        </p:nvSpPr>
        <p:spPr>
          <a:xfrm>
            <a:off x="539316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34"/>
          <p:cNvSpPr/>
          <p:nvPr/>
        </p:nvSpPr>
        <p:spPr>
          <a:xfrm>
            <a:off x="488988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35"/>
          <p:cNvSpPr/>
          <p:nvPr/>
        </p:nvSpPr>
        <p:spPr>
          <a:xfrm>
            <a:off x="5806800" y="63428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36"/>
          <p:cNvSpPr/>
          <p:nvPr/>
        </p:nvSpPr>
        <p:spPr>
          <a:xfrm>
            <a:off x="4731120" y="63298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37"/>
          <p:cNvSpPr/>
          <p:nvPr/>
        </p:nvSpPr>
        <p:spPr>
          <a:xfrm>
            <a:off x="403740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38"/>
          <p:cNvSpPr/>
          <p:nvPr/>
        </p:nvSpPr>
        <p:spPr>
          <a:xfrm>
            <a:off x="6221520" y="635940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39"/>
          <p:cNvSpPr/>
          <p:nvPr/>
        </p:nvSpPr>
        <p:spPr>
          <a:xfrm>
            <a:off x="503208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4" name="" descr=""/>
          <p:cNvPicPr/>
          <p:nvPr/>
        </p:nvPicPr>
        <p:blipFill>
          <a:blip r:embed="rId5"/>
          <a:stretch/>
        </p:blipFill>
        <p:spPr>
          <a:xfrm>
            <a:off x="3383280" y="1554480"/>
            <a:ext cx="8269200" cy="4238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352440" y="324000"/>
            <a:ext cx="7968240" cy="851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5000" spc="-1" strike="noStrike">
                <a:solidFill>
                  <a:srgbClr val="d92027"/>
                </a:solidFill>
                <a:latin typeface="Arial"/>
                <a:ea typeface="Hack"/>
              </a:rPr>
              <a:t>Multiple linear regression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352440" y="1235160"/>
            <a:ext cx="2298960" cy="6994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6484a"/>
                </a:solidFill>
                <a:latin typeface="Arial"/>
                <a:ea typeface="Hack"/>
              </a:rPr>
              <a:t>Notation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352440" y="1931040"/>
            <a:ext cx="1144296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Hack"/>
              </a:rPr>
              <a:t>Each row is denoted with the superscript (i) in x</a:t>
            </a:r>
            <a:r>
              <a:rPr b="0" lang="en-US" sz="2000" spc="-1" strike="noStrike" baseline="33000">
                <a:solidFill>
                  <a:srgbClr val="000000"/>
                </a:solidFill>
                <a:latin typeface="Arial"/>
                <a:ea typeface="Hack"/>
              </a:rPr>
              <a:t>(i)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Hack"/>
              </a:rPr>
              <a:t>. e.g. x</a:t>
            </a:r>
            <a:r>
              <a:rPr b="0" lang="en-US" sz="2000" spc="-1" strike="noStrike" baseline="33000">
                <a:solidFill>
                  <a:srgbClr val="000000"/>
                </a:solidFill>
                <a:latin typeface="Arial"/>
                <a:ea typeface="Hack"/>
              </a:rPr>
              <a:t>(3)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Hack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Hack"/>
              </a:rPr>
              <a:t>refers to the 3rd row in the data set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68" name="Picture 11" descr=""/>
          <p:cNvPicPr/>
          <p:nvPr/>
        </p:nvPicPr>
        <p:blipFill>
          <a:blip r:embed="rId1"/>
          <a:stretch/>
        </p:blipFill>
        <p:spPr>
          <a:xfrm>
            <a:off x="11110680" y="123840"/>
            <a:ext cx="930240" cy="981360"/>
          </a:xfrm>
          <a:prstGeom prst="rect">
            <a:avLst/>
          </a:prstGeom>
          <a:ln>
            <a:noFill/>
          </a:ln>
        </p:spPr>
      </p:pic>
      <p:sp>
        <p:nvSpPr>
          <p:cNvPr id="169" name="CustomShape 4"/>
          <p:cNvSpPr/>
          <p:nvPr/>
        </p:nvSpPr>
        <p:spPr>
          <a:xfrm>
            <a:off x="650268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CustomShape 5"/>
          <p:cNvSpPr/>
          <p:nvPr/>
        </p:nvSpPr>
        <p:spPr>
          <a:xfrm>
            <a:off x="3777120" y="624240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6"/>
          <p:cNvSpPr/>
          <p:nvPr/>
        </p:nvSpPr>
        <p:spPr>
          <a:xfrm>
            <a:off x="694836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7"/>
          <p:cNvSpPr/>
          <p:nvPr/>
        </p:nvSpPr>
        <p:spPr>
          <a:xfrm>
            <a:off x="8580960" y="62517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8"/>
          <p:cNvSpPr/>
          <p:nvPr/>
        </p:nvSpPr>
        <p:spPr>
          <a:xfrm>
            <a:off x="792756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9"/>
          <p:cNvSpPr/>
          <p:nvPr/>
        </p:nvSpPr>
        <p:spPr>
          <a:xfrm>
            <a:off x="742428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10"/>
          <p:cNvSpPr/>
          <p:nvPr/>
        </p:nvSpPr>
        <p:spPr>
          <a:xfrm>
            <a:off x="8341200" y="63428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11"/>
          <p:cNvSpPr/>
          <p:nvPr/>
        </p:nvSpPr>
        <p:spPr>
          <a:xfrm>
            <a:off x="7265520" y="63298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12"/>
          <p:cNvSpPr/>
          <p:nvPr/>
        </p:nvSpPr>
        <p:spPr>
          <a:xfrm>
            <a:off x="657216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CustomShape 13"/>
          <p:cNvSpPr/>
          <p:nvPr/>
        </p:nvSpPr>
        <p:spPr>
          <a:xfrm>
            <a:off x="9141120" y="62384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14"/>
          <p:cNvSpPr/>
          <p:nvPr/>
        </p:nvSpPr>
        <p:spPr>
          <a:xfrm>
            <a:off x="8746200" y="6347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CustomShape 15"/>
          <p:cNvSpPr/>
          <p:nvPr/>
        </p:nvSpPr>
        <p:spPr>
          <a:xfrm>
            <a:off x="756684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CustomShape 16"/>
          <p:cNvSpPr/>
          <p:nvPr/>
        </p:nvSpPr>
        <p:spPr>
          <a:xfrm>
            <a:off x="9368280" y="6356160"/>
            <a:ext cx="2812320" cy="497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2" name="Picture 12" descr=""/>
          <p:cNvPicPr/>
          <p:nvPr/>
        </p:nvPicPr>
        <p:blipFill>
          <a:blip r:embed="rId2"/>
          <a:srcRect l="0" t="0" r="34539" b="73477"/>
          <a:stretch/>
        </p:blipFill>
        <p:spPr>
          <a:xfrm>
            <a:off x="7938000" y="6074280"/>
            <a:ext cx="4244760" cy="77976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pic>
        <p:nvPicPr>
          <p:cNvPr id="183" name="Picture 13" descr=""/>
          <p:cNvPicPr/>
          <p:nvPr/>
        </p:nvPicPr>
        <p:blipFill>
          <a:blip r:embed="rId3"/>
          <a:srcRect l="0" t="0" r="34539" b="73472"/>
          <a:stretch/>
        </p:blipFill>
        <p:spPr>
          <a:xfrm>
            <a:off x="7146360" y="5930640"/>
            <a:ext cx="5045040" cy="92664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184" name="CustomShape 17"/>
          <p:cNvSpPr/>
          <p:nvPr/>
        </p:nvSpPr>
        <p:spPr>
          <a:xfrm>
            <a:off x="10244160" y="6473160"/>
            <a:ext cx="1936080" cy="364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Hack"/>
                <a:ea typeface="Hack"/>
              </a:rPr>
              <a:t>Grow Through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85" name="Picture 14" descr=""/>
          <p:cNvPicPr/>
          <p:nvPr/>
        </p:nvPicPr>
        <p:blipFill>
          <a:blip r:embed="rId4"/>
          <a:srcRect l="0" t="0" r="34539" b="73474"/>
          <a:stretch/>
        </p:blipFill>
        <p:spPr>
          <a:xfrm>
            <a:off x="8629560" y="6203160"/>
            <a:ext cx="3561840" cy="65412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186" name="CustomShape 18"/>
          <p:cNvSpPr/>
          <p:nvPr/>
        </p:nvSpPr>
        <p:spPr>
          <a:xfrm>
            <a:off x="96660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19"/>
          <p:cNvSpPr/>
          <p:nvPr/>
        </p:nvSpPr>
        <p:spPr>
          <a:xfrm>
            <a:off x="2598840" y="62517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CustomShape 20"/>
          <p:cNvSpPr/>
          <p:nvPr/>
        </p:nvSpPr>
        <p:spPr>
          <a:xfrm>
            <a:off x="194544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21"/>
          <p:cNvSpPr/>
          <p:nvPr/>
        </p:nvSpPr>
        <p:spPr>
          <a:xfrm>
            <a:off x="144216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22"/>
          <p:cNvSpPr/>
          <p:nvPr/>
        </p:nvSpPr>
        <p:spPr>
          <a:xfrm>
            <a:off x="309240" y="62373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23"/>
          <p:cNvSpPr/>
          <p:nvPr/>
        </p:nvSpPr>
        <p:spPr>
          <a:xfrm>
            <a:off x="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24"/>
          <p:cNvSpPr/>
          <p:nvPr/>
        </p:nvSpPr>
        <p:spPr>
          <a:xfrm>
            <a:off x="2359080" y="63428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CustomShape 25"/>
          <p:cNvSpPr/>
          <p:nvPr/>
        </p:nvSpPr>
        <p:spPr>
          <a:xfrm>
            <a:off x="1283760" y="63298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26"/>
          <p:cNvSpPr/>
          <p:nvPr/>
        </p:nvSpPr>
        <p:spPr>
          <a:xfrm>
            <a:off x="59004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CustomShape 27"/>
          <p:cNvSpPr/>
          <p:nvPr/>
        </p:nvSpPr>
        <p:spPr>
          <a:xfrm>
            <a:off x="3159000" y="62384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28"/>
          <p:cNvSpPr/>
          <p:nvPr/>
        </p:nvSpPr>
        <p:spPr>
          <a:xfrm>
            <a:off x="2764080" y="6347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29"/>
          <p:cNvSpPr/>
          <p:nvPr/>
        </p:nvSpPr>
        <p:spPr>
          <a:xfrm>
            <a:off x="158472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30"/>
          <p:cNvSpPr/>
          <p:nvPr/>
        </p:nvSpPr>
        <p:spPr>
          <a:xfrm>
            <a:off x="3468960" y="63514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31"/>
          <p:cNvSpPr/>
          <p:nvPr/>
        </p:nvSpPr>
        <p:spPr>
          <a:xfrm>
            <a:off x="441396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" name="CustomShape 32"/>
          <p:cNvSpPr/>
          <p:nvPr/>
        </p:nvSpPr>
        <p:spPr>
          <a:xfrm>
            <a:off x="6046560" y="62517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33"/>
          <p:cNvSpPr/>
          <p:nvPr/>
        </p:nvSpPr>
        <p:spPr>
          <a:xfrm>
            <a:off x="539316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CustomShape 34"/>
          <p:cNvSpPr/>
          <p:nvPr/>
        </p:nvSpPr>
        <p:spPr>
          <a:xfrm>
            <a:off x="488988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35"/>
          <p:cNvSpPr/>
          <p:nvPr/>
        </p:nvSpPr>
        <p:spPr>
          <a:xfrm>
            <a:off x="5806800" y="63428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CustomShape 36"/>
          <p:cNvSpPr/>
          <p:nvPr/>
        </p:nvSpPr>
        <p:spPr>
          <a:xfrm>
            <a:off x="4731120" y="63298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CustomShape 37"/>
          <p:cNvSpPr/>
          <p:nvPr/>
        </p:nvSpPr>
        <p:spPr>
          <a:xfrm>
            <a:off x="403740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38"/>
          <p:cNvSpPr/>
          <p:nvPr/>
        </p:nvSpPr>
        <p:spPr>
          <a:xfrm>
            <a:off x="6221520" y="635940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39"/>
          <p:cNvSpPr/>
          <p:nvPr/>
        </p:nvSpPr>
        <p:spPr>
          <a:xfrm>
            <a:off x="503208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8" name="" descr=""/>
          <p:cNvPicPr/>
          <p:nvPr/>
        </p:nvPicPr>
        <p:blipFill>
          <a:blip r:embed="rId5"/>
          <a:srcRect l="0" t="0" r="0" b="49495"/>
          <a:stretch/>
        </p:blipFill>
        <p:spPr>
          <a:xfrm>
            <a:off x="2938680" y="3052440"/>
            <a:ext cx="6314040" cy="2375280"/>
          </a:xfrm>
          <a:prstGeom prst="rect">
            <a:avLst/>
          </a:prstGeom>
          <a:ln>
            <a:noFill/>
          </a:ln>
        </p:spPr>
      </p:pic>
      <p:pic>
        <p:nvPicPr>
          <p:cNvPr id="209" name="" descr=""/>
          <p:cNvPicPr/>
          <p:nvPr/>
        </p:nvPicPr>
        <p:blipFill>
          <a:blip r:embed="rId6"/>
          <a:stretch/>
        </p:blipFill>
        <p:spPr>
          <a:xfrm>
            <a:off x="1897920" y="3889800"/>
            <a:ext cx="936360" cy="224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352440" y="324000"/>
            <a:ext cx="7968240" cy="851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5000" spc="-1" strike="noStrike">
                <a:solidFill>
                  <a:srgbClr val="d92027"/>
                </a:solidFill>
                <a:latin typeface="Arial"/>
                <a:ea typeface="Hack"/>
              </a:rPr>
              <a:t>Multiple linear regression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352440" y="1235160"/>
            <a:ext cx="2298960" cy="6994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6484a"/>
                </a:solidFill>
                <a:latin typeface="Arial"/>
                <a:ea typeface="Hack"/>
              </a:rPr>
              <a:t>Notation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12" name="CustomShape 3"/>
          <p:cNvSpPr/>
          <p:nvPr/>
        </p:nvSpPr>
        <p:spPr>
          <a:xfrm>
            <a:off x="352440" y="1931040"/>
            <a:ext cx="1144296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Hack"/>
              </a:rPr>
              <a:t>Each feature is denoted with the subscript (i) in x</a:t>
            </a:r>
            <a:r>
              <a:rPr b="0" lang="en-US" sz="2000" spc="-1" strike="noStrike" baseline="33000">
                <a:solidFill>
                  <a:srgbClr val="000000"/>
                </a:solidFill>
                <a:latin typeface="Arial"/>
                <a:ea typeface="Hack"/>
              </a:rPr>
              <a:t>(i)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Hack"/>
              </a:rPr>
              <a:t>. e.g. x</a:t>
            </a:r>
            <a:r>
              <a:rPr b="0" lang="en-US" sz="2000" spc="-1" strike="noStrike" baseline="33000">
                <a:solidFill>
                  <a:srgbClr val="000000"/>
                </a:solidFill>
                <a:latin typeface="Arial"/>
                <a:ea typeface="Hack"/>
              </a:rPr>
              <a:t>(4)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Hack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Hack"/>
              </a:rPr>
              <a:t>refers to the 4th feature in the data set.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13" name="Picture 11" descr=""/>
          <p:cNvPicPr/>
          <p:nvPr/>
        </p:nvPicPr>
        <p:blipFill>
          <a:blip r:embed="rId1"/>
          <a:stretch/>
        </p:blipFill>
        <p:spPr>
          <a:xfrm>
            <a:off x="11110680" y="123840"/>
            <a:ext cx="930240" cy="981360"/>
          </a:xfrm>
          <a:prstGeom prst="rect">
            <a:avLst/>
          </a:prstGeom>
          <a:ln>
            <a:noFill/>
          </a:ln>
        </p:spPr>
      </p:pic>
      <p:sp>
        <p:nvSpPr>
          <p:cNvPr id="214" name="CustomShape 4"/>
          <p:cNvSpPr/>
          <p:nvPr/>
        </p:nvSpPr>
        <p:spPr>
          <a:xfrm>
            <a:off x="650268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5"/>
          <p:cNvSpPr/>
          <p:nvPr/>
        </p:nvSpPr>
        <p:spPr>
          <a:xfrm>
            <a:off x="3777120" y="624240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CustomShape 6"/>
          <p:cNvSpPr/>
          <p:nvPr/>
        </p:nvSpPr>
        <p:spPr>
          <a:xfrm>
            <a:off x="694836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CustomShape 7"/>
          <p:cNvSpPr/>
          <p:nvPr/>
        </p:nvSpPr>
        <p:spPr>
          <a:xfrm>
            <a:off x="8580960" y="62517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CustomShape 8"/>
          <p:cNvSpPr/>
          <p:nvPr/>
        </p:nvSpPr>
        <p:spPr>
          <a:xfrm>
            <a:off x="792756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CustomShape 9"/>
          <p:cNvSpPr/>
          <p:nvPr/>
        </p:nvSpPr>
        <p:spPr>
          <a:xfrm>
            <a:off x="742428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10"/>
          <p:cNvSpPr/>
          <p:nvPr/>
        </p:nvSpPr>
        <p:spPr>
          <a:xfrm>
            <a:off x="8341200" y="63428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11"/>
          <p:cNvSpPr/>
          <p:nvPr/>
        </p:nvSpPr>
        <p:spPr>
          <a:xfrm>
            <a:off x="7265520" y="63298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12"/>
          <p:cNvSpPr/>
          <p:nvPr/>
        </p:nvSpPr>
        <p:spPr>
          <a:xfrm>
            <a:off x="657216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13"/>
          <p:cNvSpPr/>
          <p:nvPr/>
        </p:nvSpPr>
        <p:spPr>
          <a:xfrm>
            <a:off x="9141120" y="62384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14"/>
          <p:cNvSpPr/>
          <p:nvPr/>
        </p:nvSpPr>
        <p:spPr>
          <a:xfrm>
            <a:off x="8746200" y="6347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CustomShape 15"/>
          <p:cNvSpPr/>
          <p:nvPr/>
        </p:nvSpPr>
        <p:spPr>
          <a:xfrm>
            <a:off x="756684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16"/>
          <p:cNvSpPr/>
          <p:nvPr/>
        </p:nvSpPr>
        <p:spPr>
          <a:xfrm>
            <a:off x="9368280" y="6356160"/>
            <a:ext cx="2812320" cy="497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7" name="Picture 12" descr=""/>
          <p:cNvPicPr/>
          <p:nvPr/>
        </p:nvPicPr>
        <p:blipFill>
          <a:blip r:embed="rId2"/>
          <a:srcRect l="0" t="0" r="34539" b="73477"/>
          <a:stretch/>
        </p:blipFill>
        <p:spPr>
          <a:xfrm>
            <a:off x="7938000" y="6074280"/>
            <a:ext cx="4244760" cy="77976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pic>
        <p:nvPicPr>
          <p:cNvPr id="228" name="Picture 13" descr=""/>
          <p:cNvPicPr/>
          <p:nvPr/>
        </p:nvPicPr>
        <p:blipFill>
          <a:blip r:embed="rId3"/>
          <a:srcRect l="0" t="0" r="34539" b="73472"/>
          <a:stretch/>
        </p:blipFill>
        <p:spPr>
          <a:xfrm>
            <a:off x="7146360" y="5930640"/>
            <a:ext cx="5045040" cy="92664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229" name="CustomShape 17"/>
          <p:cNvSpPr/>
          <p:nvPr/>
        </p:nvSpPr>
        <p:spPr>
          <a:xfrm>
            <a:off x="10244160" y="6473160"/>
            <a:ext cx="1936080" cy="364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Hack"/>
                <a:ea typeface="Hack"/>
              </a:rPr>
              <a:t>Grow Through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30" name="Picture 14" descr=""/>
          <p:cNvPicPr/>
          <p:nvPr/>
        </p:nvPicPr>
        <p:blipFill>
          <a:blip r:embed="rId4"/>
          <a:srcRect l="0" t="0" r="34539" b="73474"/>
          <a:stretch/>
        </p:blipFill>
        <p:spPr>
          <a:xfrm>
            <a:off x="8629560" y="6203160"/>
            <a:ext cx="3561840" cy="65412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231" name="CustomShape 18"/>
          <p:cNvSpPr/>
          <p:nvPr/>
        </p:nvSpPr>
        <p:spPr>
          <a:xfrm>
            <a:off x="96660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19"/>
          <p:cNvSpPr/>
          <p:nvPr/>
        </p:nvSpPr>
        <p:spPr>
          <a:xfrm>
            <a:off x="2598840" y="62517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CustomShape 20"/>
          <p:cNvSpPr/>
          <p:nvPr/>
        </p:nvSpPr>
        <p:spPr>
          <a:xfrm>
            <a:off x="194544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21"/>
          <p:cNvSpPr/>
          <p:nvPr/>
        </p:nvSpPr>
        <p:spPr>
          <a:xfrm>
            <a:off x="144216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CustomShape 22"/>
          <p:cNvSpPr/>
          <p:nvPr/>
        </p:nvSpPr>
        <p:spPr>
          <a:xfrm>
            <a:off x="309240" y="62373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CustomShape 23"/>
          <p:cNvSpPr/>
          <p:nvPr/>
        </p:nvSpPr>
        <p:spPr>
          <a:xfrm>
            <a:off x="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CustomShape 24"/>
          <p:cNvSpPr/>
          <p:nvPr/>
        </p:nvSpPr>
        <p:spPr>
          <a:xfrm>
            <a:off x="2359080" y="63428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CustomShape 25"/>
          <p:cNvSpPr/>
          <p:nvPr/>
        </p:nvSpPr>
        <p:spPr>
          <a:xfrm>
            <a:off x="1283760" y="63298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CustomShape 26"/>
          <p:cNvSpPr/>
          <p:nvPr/>
        </p:nvSpPr>
        <p:spPr>
          <a:xfrm>
            <a:off x="59004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27"/>
          <p:cNvSpPr/>
          <p:nvPr/>
        </p:nvSpPr>
        <p:spPr>
          <a:xfrm>
            <a:off x="3159000" y="62384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CustomShape 28"/>
          <p:cNvSpPr/>
          <p:nvPr/>
        </p:nvSpPr>
        <p:spPr>
          <a:xfrm>
            <a:off x="2764080" y="6347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CustomShape 29"/>
          <p:cNvSpPr/>
          <p:nvPr/>
        </p:nvSpPr>
        <p:spPr>
          <a:xfrm>
            <a:off x="158472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" name="CustomShape 30"/>
          <p:cNvSpPr/>
          <p:nvPr/>
        </p:nvSpPr>
        <p:spPr>
          <a:xfrm>
            <a:off x="3468960" y="63514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31"/>
          <p:cNvSpPr/>
          <p:nvPr/>
        </p:nvSpPr>
        <p:spPr>
          <a:xfrm>
            <a:off x="441396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CustomShape 32"/>
          <p:cNvSpPr/>
          <p:nvPr/>
        </p:nvSpPr>
        <p:spPr>
          <a:xfrm>
            <a:off x="6046560" y="62517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33"/>
          <p:cNvSpPr/>
          <p:nvPr/>
        </p:nvSpPr>
        <p:spPr>
          <a:xfrm>
            <a:off x="539316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CustomShape 34"/>
          <p:cNvSpPr/>
          <p:nvPr/>
        </p:nvSpPr>
        <p:spPr>
          <a:xfrm>
            <a:off x="488988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CustomShape 35"/>
          <p:cNvSpPr/>
          <p:nvPr/>
        </p:nvSpPr>
        <p:spPr>
          <a:xfrm>
            <a:off x="5806800" y="63428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CustomShape 36"/>
          <p:cNvSpPr/>
          <p:nvPr/>
        </p:nvSpPr>
        <p:spPr>
          <a:xfrm>
            <a:off x="4731120" y="63298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CustomShape 37"/>
          <p:cNvSpPr/>
          <p:nvPr/>
        </p:nvSpPr>
        <p:spPr>
          <a:xfrm>
            <a:off x="403740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CustomShape 38"/>
          <p:cNvSpPr/>
          <p:nvPr/>
        </p:nvSpPr>
        <p:spPr>
          <a:xfrm>
            <a:off x="6221520" y="635940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CustomShape 39"/>
          <p:cNvSpPr/>
          <p:nvPr/>
        </p:nvSpPr>
        <p:spPr>
          <a:xfrm>
            <a:off x="503208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3" name="" descr=""/>
          <p:cNvPicPr/>
          <p:nvPr/>
        </p:nvPicPr>
        <p:blipFill>
          <a:blip r:embed="rId5"/>
          <a:srcRect l="0" t="0" r="0" b="49495"/>
          <a:stretch/>
        </p:blipFill>
        <p:spPr>
          <a:xfrm>
            <a:off x="2938680" y="3052440"/>
            <a:ext cx="6314040" cy="2375280"/>
          </a:xfrm>
          <a:prstGeom prst="rect">
            <a:avLst/>
          </a:prstGeom>
          <a:ln>
            <a:noFill/>
          </a:ln>
        </p:spPr>
      </p:pic>
      <p:pic>
        <p:nvPicPr>
          <p:cNvPr id="254" name="" descr=""/>
          <p:cNvPicPr/>
          <p:nvPr/>
        </p:nvPicPr>
        <p:blipFill>
          <a:blip r:embed="rId6"/>
          <a:stretch/>
        </p:blipFill>
        <p:spPr>
          <a:xfrm rot="16117200">
            <a:off x="7249680" y="5809320"/>
            <a:ext cx="936360" cy="224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352440" y="324000"/>
            <a:ext cx="7968240" cy="851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5000" spc="-1" strike="noStrike">
                <a:solidFill>
                  <a:srgbClr val="d92027"/>
                </a:solidFill>
                <a:latin typeface="Arial"/>
                <a:ea typeface="Hack"/>
              </a:rPr>
              <a:t>Multiple linear regression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352440" y="1235160"/>
            <a:ext cx="5133600" cy="6994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6484a"/>
                </a:solidFill>
                <a:latin typeface="Arial"/>
                <a:ea typeface="Hack"/>
              </a:rPr>
              <a:t>Hypothesis function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57" name="CustomShape 3"/>
          <p:cNvSpPr/>
          <p:nvPr/>
        </p:nvSpPr>
        <p:spPr>
          <a:xfrm>
            <a:off x="352440" y="1931040"/>
            <a:ext cx="11442960" cy="79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The updated hypothesis when dealing with n different features.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258" name="Picture 11" descr=""/>
          <p:cNvPicPr/>
          <p:nvPr/>
        </p:nvPicPr>
        <p:blipFill>
          <a:blip r:embed="rId1"/>
          <a:stretch/>
        </p:blipFill>
        <p:spPr>
          <a:xfrm>
            <a:off x="11110680" y="123840"/>
            <a:ext cx="930240" cy="981360"/>
          </a:xfrm>
          <a:prstGeom prst="rect">
            <a:avLst/>
          </a:prstGeom>
          <a:ln>
            <a:noFill/>
          </a:ln>
        </p:spPr>
      </p:pic>
      <p:sp>
        <p:nvSpPr>
          <p:cNvPr id="259" name="CustomShape 4"/>
          <p:cNvSpPr/>
          <p:nvPr/>
        </p:nvSpPr>
        <p:spPr>
          <a:xfrm>
            <a:off x="650268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CustomShape 5"/>
          <p:cNvSpPr/>
          <p:nvPr/>
        </p:nvSpPr>
        <p:spPr>
          <a:xfrm>
            <a:off x="3777120" y="624240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6"/>
          <p:cNvSpPr/>
          <p:nvPr/>
        </p:nvSpPr>
        <p:spPr>
          <a:xfrm>
            <a:off x="694836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CustomShape 7"/>
          <p:cNvSpPr/>
          <p:nvPr/>
        </p:nvSpPr>
        <p:spPr>
          <a:xfrm>
            <a:off x="8580960" y="62517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" name="CustomShape 8"/>
          <p:cNvSpPr/>
          <p:nvPr/>
        </p:nvSpPr>
        <p:spPr>
          <a:xfrm>
            <a:off x="792756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9"/>
          <p:cNvSpPr/>
          <p:nvPr/>
        </p:nvSpPr>
        <p:spPr>
          <a:xfrm>
            <a:off x="742428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CustomShape 10"/>
          <p:cNvSpPr/>
          <p:nvPr/>
        </p:nvSpPr>
        <p:spPr>
          <a:xfrm>
            <a:off x="8341200" y="63428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6" name="CustomShape 11"/>
          <p:cNvSpPr/>
          <p:nvPr/>
        </p:nvSpPr>
        <p:spPr>
          <a:xfrm>
            <a:off x="7265520" y="63298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CustomShape 12"/>
          <p:cNvSpPr/>
          <p:nvPr/>
        </p:nvSpPr>
        <p:spPr>
          <a:xfrm>
            <a:off x="657216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CustomShape 13"/>
          <p:cNvSpPr/>
          <p:nvPr/>
        </p:nvSpPr>
        <p:spPr>
          <a:xfrm>
            <a:off x="9141120" y="62384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CustomShape 14"/>
          <p:cNvSpPr/>
          <p:nvPr/>
        </p:nvSpPr>
        <p:spPr>
          <a:xfrm>
            <a:off x="8746200" y="6347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ustomShape 15"/>
          <p:cNvSpPr/>
          <p:nvPr/>
        </p:nvSpPr>
        <p:spPr>
          <a:xfrm>
            <a:off x="756684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CustomShape 16"/>
          <p:cNvSpPr/>
          <p:nvPr/>
        </p:nvSpPr>
        <p:spPr>
          <a:xfrm>
            <a:off x="9368280" y="6356160"/>
            <a:ext cx="2812320" cy="497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2" name="Picture 12" descr=""/>
          <p:cNvPicPr/>
          <p:nvPr/>
        </p:nvPicPr>
        <p:blipFill>
          <a:blip r:embed="rId2"/>
          <a:srcRect l="0" t="0" r="34539" b="73477"/>
          <a:stretch/>
        </p:blipFill>
        <p:spPr>
          <a:xfrm>
            <a:off x="7938000" y="6074280"/>
            <a:ext cx="4244760" cy="77976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pic>
        <p:nvPicPr>
          <p:cNvPr id="273" name="Picture 13" descr=""/>
          <p:cNvPicPr/>
          <p:nvPr/>
        </p:nvPicPr>
        <p:blipFill>
          <a:blip r:embed="rId3"/>
          <a:srcRect l="0" t="0" r="34539" b="73472"/>
          <a:stretch/>
        </p:blipFill>
        <p:spPr>
          <a:xfrm>
            <a:off x="7146360" y="5930640"/>
            <a:ext cx="5045040" cy="92664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274" name="CustomShape 17"/>
          <p:cNvSpPr/>
          <p:nvPr/>
        </p:nvSpPr>
        <p:spPr>
          <a:xfrm>
            <a:off x="10244160" y="6473160"/>
            <a:ext cx="1936080" cy="364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Hack"/>
                <a:ea typeface="Hack"/>
              </a:rPr>
              <a:t>Grow Through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75" name="Picture 14" descr=""/>
          <p:cNvPicPr/>
          <p:nvPr/>
        </p:nvPicPr>
        <p:blipFill>
          <a:blip r:embed="rId4"/>
          <a:srcRect l="0" t="0" r="34539" b="73474"/>
          <a:stretch/>
        </p:blipFill>
        <p:spPr>
          <a:xfrm>
            <a:off x="8629560" y="6203160"/>
            <a:ext cx="3561840" cy="65412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276" name="CustomShape 18"/>
          <p:cNvSpPr/>
          <p:nvPr/>
        </p:nvSpPr>
        <p:spPr>
          <a:xfrm>
            <a:off x="96660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CustomShape 19"/>
          <p:cNvSpPr/>
          <p:nvPr/>
        </p:nvSpPr>
        <p:spPr>
          <a:xfrm>
            <a:off x="2598840" y="62517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CustomShape 20"/>
          <p:cNvSpPr/>
          <p:nvPr/>
        </p:nvSpPr>
        <p:spPr>
          <a:xfrm>
            <a:off x="194544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CustomShape 21"/>
          <p:cNvSpPr/>
          <p:nvPr/>
        </p:nvSpPr>
        <p:spPr>
          <a:xfrm>
            <a:off x="144216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0" name="CustomShape 22"/>
          <p:cNvSpPr/>
          <p:nvPr/>
        </p:nvSpPr>
        <p:spPr>
          <a:xfrm>
            <a:off x="309240" y="62373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CustomShape 23"/>
          <p:cNvSpPr/>
          <p:nvPr/>
        </p:nvSpPr>
        <p:spPr>
          <a:xfrm>
            <a:off x="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CustomShape 24"/>
          <p:cNvSpPr/>
          <p:nvPr/>
        </p:nvSpPr>
        <p:spPr>
          <a:xfrm>
            <a:off x="2359080" y="63428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25"/>
          <p:cNvSpPr/>
          <p:nvPr/>
        </p:nvSpPr>
        <p:spPr>
          <a:xfrm>
            <a:off x="1283760" y="63298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26"/>
          <p:cNvSpPr/>
          <p:nvPr/>
        </p:nvSpPr>
        <p:spPr>
          <a:xfrm>
            <a:off x="59004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27"/>
          <p:cNvSpPr/>
          <p:nvPr/>
        </p:nvSpPr>
        <p:spPr>
          <a:xfrm>
            <a:off x="3159000" y="62384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CustomShape 28"/>
          <p:cNvSpPr/>
          <p:nvPr/>
        </p:nvSpPr>
        <p:spPr>
          <a:xfrm>
            <a:off x="2764080" y="6347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29"/>
          <p:cNvSpPr/>
          <p:nvPr/>
        </p:nvSpPr>
        <p:spPr>
          <a:xfrm>
            <a:off x="158472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" name="CustomShape 30"/>
          <p:cNvSpPr/>
          <p:nvPr/>
        </p:nvSpPr>
        <p:spPr>
          <a:xfrm>
            <a:off x="3468960" y="63514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" name="CustomShape 31"/>
          <p:cNvSpPr/>
          <p:nvPr/>
        </p:nvSpPr>
        <p:spPr>
          <a:xfrm>
            <a:off x="441396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" name="CustomShape 32"/>
          <p:cNvSpPr/>
          <p:nvPr/>
        </p:nvSpPr>
        <p:spPr>
          <a:xfrm>
            <a:off x="6046560" y="62517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" name="CustomShape 33"/>
          <p:cNvSpPr/>
          <p:nvPr/>
        </p:nvSpPr>
        <p:spPr>
          <a:xfrm>
            <a:off x="539316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" name="CustomShape 34"/>
          <p:cNvSpPr/>
          <p:nvPr/>
        </p:nvSpPr>
        <p:spPr>
          <a:xfrm>
            <a:off x="488988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3" name="CustomShape 35"/>
          <p:cNvSpPr/>
          <p:nvPr/>
        </p:nvSpPr>
        <p:spPr>
          <a:xfrm>
            <a:off x="5806800" y="63428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CustomShape 36"/>
          <p:cNvSpPr/>
          <p:nvPr/>
        </p:nvSpPr>
        <p:spPr>
          <a:xfrm>
            <a:off x="4731120" y="63298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CustomShape 37"/>
          <p:cNvSpPr/>
          <p:nvPr/>
        </p:nvSpPr>
        <p:spPr>
          <a:xfrm>
            <a:off x="403740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" name="CustomShape 38"/>
          <p:cNvSpPr/>
          <p:nvPr/>
        </p:nvSpPr>
        <p:spPr>
          <a:xfrm>
            <a:off x="6221520" y="635940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CustomShape 39"/>
          <p:cNvSpPr/>
          <p:nvPr/>
        </p:nvSpPr>
        <p:spPr>
          <a:xfrm>
            <a:off x="503208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8" name="Picture 4" descr=""/>
          <p:cNvPicPr/>
          <p:nvPr/>
        </p:nvPicPr>
        <p:blipFill>
          <a:blip r:embed="rId5"/>
          <a:stretch/>
        </p:blipFill>
        <p:spPr>
          <a:xfrm>
            <a:off x="934200" y="2926080"/>
            <a:ext cx="10221120" cy="1047240"/>
          </a:xfrm>
          <a:prstGeom prst="rect">
            <a:avLst/>
          </a:prstGeom>
          <a:ln>
            <a:noFill/>
          </a:ln>
        </p:spPr>
      </p:pic>
      <p:sp>
        <p:nvSpPr>
          <p:cNvPr id="299" name="CustomShape 40"/>
          <p:cNvSpPr/>
          <p:nvPr/>
        </p:nvSpPr>
        <p:spPr>
          <a:xfrm>
            <a:off x="457200" y="4042800"/>
            <a:ext cx="4388760" cy="65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Also another form of the equation is :</a:t>
            </a:r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00" name="Picture 5" descr=""/>
          <p:cNvPicPr/>
          <p:nvPr/>
        </p:nvPicPr>
        <p:blipFill>
          <a:blip r:embed="rId6"/>
          <a:stretch/>
        </p:blipFill>
        <p:spPr>
          <a:xfrm>
            <a:off x="5669280" y="4098240"/>
            <a:ext cx="1287720" cy="2027880"/>
          </a:xfrm>
          <a:prstGeom prst="rect">
            <a:avLst/>
          </a:prstGeom>
          <a:ln>
            <a:noFill/>
          </a:ln>
        </p:spPr>
      </p:pic>
      <p:pic>
        <p:nvPicPr>
          <p:cNvPr id="301" name="Picture 4" descr=""/>
          <p:cNvPicPr/>
          <p:nvPr/>
        </p:nvPicPr>
        <p:blipFill>
          <a:blip r:embed="rId7"/>
          <a:stretch/>
        </p:blipFill>
        <p:spPr>
          <a:xfrm>
            <a:off x="7036200" y="4143240"/>
            <a:ext cx="1101600" cy="1982880"/>
          </a:xfrm>
          <a:prstGeom prst="rect">
            <a:avLst/>
          </a:prstGeom>
          <a:ln>
            <a:noFill/>
          </a:ln>
        </p:spPr>
      </p:pic>
      <p:sp>
        <p:nvSpPr>
          <p:cNvPr id="302" name="CustomShape 41"/>
          <p:cNvSpPr/>
          <p:nvPr/>
        </p:nvSpPr>
        <p:spPr>
          <a:xfrm>
            <a:off x="4533120" y="4937760"/>
            <a:ext cx="98352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Where: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3" name="CustomShape 42"/>
          <p:cNvSpPr/>
          <p:nvPr/>
        </p:nvSpPr>
        <p:spPr>
          <a:xfrm>
            <a:off x="8956800" y="4883040"/>
            <a:ext cx="1198440" cy="40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And x</a:t>
            </a:r>
            <a:r>
              <a:rPr b="0" lang="en-US" sz="1800" spc="-1" strike="noStrike" baseline="-33000">
                <a:latin typeface="Arial"/>
              </a:rPr>
              <a:t>0 </a:t>
            </a:r>
            <a:r>
              <a:rPr b="0" lang="en-US" sz="1800" spc="-1" strike="noStrike">
                <a:latin typeface="Arial"/>
              </a:rPr>
              <a:t>= 1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04" name="" descr=""/>
          <p:cNvPicPr/>
          <p:nvPr/>
        </p:nvPicPr>
        <p:blipFill>
          <a:blip r:embed="rId8"/>
          <a:srcRect l="0" t="47272" r="-2760" b="0"/>
          <a:stretch/>
        </p:blipFill>
        <p:spPr>
          <a:xfrm>
            <a:off x="-126720" y="4663440"/>
            <a:ext cx="4606920" cy="1005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352440" y="324000"/>
            <a:ext cx="4493520" cy="851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5000" spc="-1" strike="noStrike">
                <a:solidFill>
                  <a:srgbClr val="d92027"/>
                </a:solidFill>
                <a:latin typeface="Arial"/>
                <a:ea typeface="Hack"/>
              </a:rPr>
              <a:t>Cost function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306" name="CustomShape 2"/>
          <p:cNvSpPr/>
          <p:nvPr/>
        </p:nvSpPr>
        <p:spPr>
          <a:xfrm>
            <a:off x="352440" y="1235160"/>
            <a:ext cx="653040" cy="6994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6484a"/>
                </a:solidFill>
                <a:latin typeface="Arial"/>
                <a:ea typeface="Hack"/>
              </a:rPr>
              <a:t>J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07" name="CustomShape 3"/>
          <p:cNvSpPr/>
          <p:nvPr/>
        </p:nvSpPr>
        <p:spPr>
          <a:xfrm>
            <a:off x="352440" y="1931040"/>
            <a:ext cx="11442960" cy="118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For a data set that has n different features and m training examples,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Hack"/>
              </a:rPr>
              <a:t>The cost function for it is: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308" name="Picture 11" descr=""/>
          <p:cNvPicPr/>
          <p:nvPr/>
        </p:nvPicPr>
        <p:blipFill>
          <a:blip r:embed="rId1"/>
          <a:stretch/>
        </p:blipFill>
        <p:spPr>
          <a:xfrm>
            <a:off x="11110680" y="123840"/>
            <a:ext cx="930240" cy="981360"/>
          </a:xfrm>
          <a:prstGeom prst="rect">
            <a:avLst/>
          </a:prstGeom>
          <a:ln>
            <a:noFill/>
          </a:ln>
        </p:spPr>
      </p:pic>
      <p:sp>
        <p:nvSpPr>
          <p:cNvPr id="309" name="CustomShape 4"/>
          <p:cNvSpPr/>
          <p:nvPr/>
        </p:nvSpPr>
        <p:spPr>
          <a:xfrm>
            <a:off x="650268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5"/>
          <p:cNvSpPr/>
          <p:nvPr/>
        </p:nvSpPr>
        <p:spPr>
          <a:xfrm>
            <a:off x="3777120" y="624240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6"/>
          <p:cNvSpPr/>
          <p:nvPr/>
        </p:nvSpPr>
        <p:spPr>
          <a:xfrm>
            <a:off x="694836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7"/>
          <p:cNvSpPr/>
          <p:nvPr/>
        </p:nvSpPr>
        <p:spPr>
          <a:xfrm>
            <a:off x="8580960" y="62517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8"/>
          <p:cNvSpPr/>
          <p:nvPr/>
        </p:nvSpPr>
        <p:spPr>
          <a:xfrm>
            <a:off x="792756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9"/>
          <p:cNvSpPr/>
          <p:nvPr/>
        </p:nvSpPr>
        <p:spPr>
          <a:xfrm>
            <a:off x="742428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10"/>
          <p:cNvSpPr/>
          <p:nvPr/>
        </p:nvSpPr>
        <p:spPr>
          <a:xfrm>
            <a:off x="8341200" y="63428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11"/>
          <p:cNvSpPr/>
          <p:nvPr/>
        </p:nvSpPr>
        <p:spPr>
          <a:xfrm>
            <a:off x="7265520" y="63298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CustomShape 12"/>
          <p:cNvSpPr/>
          <p:nvPr/>
        </p:nvSpPr>
        <p:spPr>
          <a:xfrm>
            <a:off x="657216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13"/>
          <p:cNvSpPr/>
          <p:nvPr/>
        </p:nvSpPr>
        <p:spPr>
          <a:xfrm>
            <a:off x="9141120" y="62384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CustomShape 14"/>
          <p:cNvSpPr/>
          <p:nvPr/>
        </p:nvSpPr>
        <p:spPr>
          <a:xfrm>
            <a:off x="8746200" y="6347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15"/>
          <p:cNvSpPr/>
          <p:nvPr/>
        </p:nvSpPr>
        <p:spPr>
          <a:xfrm>
            <a:off x="756684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" name="CustomShape 16"/>
          <p:cNvSpPr/>
          <p:nvPr/>
        </p:nvSpPr>
        <p:spPr>
          <a:xfrm>
            <a:off x="9368280" y="6356160"/>
            <a:ext cx="2812320" cy="497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2" name="Picture 12" descr=""/>
          <p:cNvPicPr/>
          <p:nvPr/>
        </p:nvPicPr>
        <p:blipFill>
          <a:blip r:embed="rId2"/>
          <a:srcRect l="0" t="0" r="34539" b="73477"/>
          <a:stretch/>
        </p:blipFill>
        <p:spPr>
          <a:xfrm>
            <a:off x="7938000" y="6074280"/>
            <a:ext cx="4244760" cy="77976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pic>
        <p:nvPicPr>
          <p:cNvPr id="323" name="Picture 13" descr=""/>
          <p:cNvPicPr/>
          <p:nvPr/>
        </p:nvPicPr>
        <p:blipFill>
          <a:blip r:embed="rId3"/>
          <a:srcRect l="0" t="0" r="34539" b="73472"/>
          <a:stretch/>
        </p:blipFill>
        <p:spPr>
          <a:xfrm>
            <a:off x="7146360" y="5930640"/>
            <a:ext cx="5045040" cy="92664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324" name="CustomShape 17"/>
          <p:cNvSpPr/>
          <p:nvPr/>
        </p:nvSpPr>
        <p:spPr>
          <a:xfrm>
            <a:off x="10244160" y="6473160"/>
            <a:ext cx="1936080" cy="364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Hack"/>
                <a:ea typeface="Hack"/>
              </a:rPr>
              <a:t>Grow Through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25" name="Picture 14" descr=""/>
          <p:cNvPicPr/>
          <p:nvPr/>
        </p:nvPicPr>
        <p:blipFill>
          <a:blip r:embed="rId4"/>
          <a:srcRect l="0" t="0" r="34539" b="73474"/>
          <a:stretch/>
        </p:blipFill>
        <p:spPr>
          <a:xfrm>
            <a:off x="8629560" y="6203160"/>
            <a:ext cx="3561840" cy="65412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326" name="CustomShape 18"/>
          <p:cNvSpPr/>
          <p:nvPr/>
        </p:nvSpPr>
        <p:spPr>
          <a:xfrm>
            <a:off x="96660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CustomShape 19"/>
          <p:cNvSpPr/>
          <p:nvPr/>
        </p:nvSpPr>
        <p:spPr>
          <a:xfrm>
            <a:off x="2598840" y="62517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20"/>
          <p:cNvSpPr/>
          <p:nvPr/>
        </p:nvSpPr>
        <p:spPr>
          <a:xfrm>
            <a:off x="194544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CustomShape 21"/>
          <p:cNvSpPr/>
          <p:nvPr/>
        </p:nvSpPr>
        <p:spPr>
          <a:xfrm>
            <a:off x="144216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0" name="CustomShape 22"/>
          <p:cNvSpPr/>
          <p:nvPr/>
        </p:nvSpPr>
        <p:spPr>
          <a:xfrm>
            <a:off x="309240" y="62373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23"/>
          <p:cNvSpPr/>
          <p:nvPr/>
        </p:nvSpPr>
        <p:spPr>
          <a:xfrm>
            <a:off x="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CustomShape 24"/>
          <p:cNvSpPr/>
          <p:nvPr/>
        </p:nvSpPr>
        <p:spPr>
          <a:xfrm>
            <a:off x="2359080" y="63428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CustomShape 25"/>
          <p:cNvSpPr/>
          <p:nvPr/>
        </p:nvSpPr>
        <p:spPr>
          <a:xfrm>
            <a:off x="1283760" y="63298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26"/>
          <p:cNvSpPr/>
          <p:nvPr/>
        </p:nvSpPr>
        <p:spPr>
          <a:xfrm>
            <a:off x="59004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27"/>
          <p:cNvSpPr/>
          <p:nvPr/>
        </p:nvSpPr>
        <p:spPr>
          <a:xfrm>
            <a:off x="3159000" y="62384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28"/>
          <p:cNvSpPr/>
          <p:nvPr/>
        </p:nvSpPr>
        <p:spPr>
          <a:xfrm>
            <a:off x="2764080" y="6347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CustomShape 29"/>
          <p:cNvSpPr/>
          <p:nvPr/>
        </p:nvSpPr>
        <p:spPr>
          <a:xfrm>
            <a:off x="158472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CustomShape 30"/>
          <p:cNvSpPr/>
          <p:nvPr/>
        </p:nvSpPr>
        <p:spPr>
          <a:xfrm>
            <a:off x="3468960" y="63514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9" name="CustomShape 31"/>
          <p:cNvSpPr/>
          <p:nvPr/>
        </p:nvSpPr>
        <p:spPr>
          <a:xfrm>
            <a:off x="441396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CustomShape 32"/>
          <p:cNvSpPr/>
          <p:nvPr/>
        </p:nvSpPr>
        <p:spPr>
          <a:xfrm>
            <a:off x="6046560" y="62517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33"/>
          <p:cNvSpPr/>
          <p:nvPr/>
        </p:nvSpPr>
        <p:spPr>
          <a:xfrm>
            <a:off x="539316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CustomShape 34"/>
          <p:cNvSpPr/>
          <p:nvPr/>
        </p:nvSpPr>
        <p:spPr>
          <a:xfrm>
            <a:off x="488988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CustomShape 35"/>
          <p:cNvSpPr/>
          <p:nvPr/>
        </p:nvSpPr>
        <p:spPr>
          <a:xfrm>
            <a:off x="5806800" y="63428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36"/>
          <p:cNvSpPr/>
          <p:nvPr/>
        </p:nvSpPr>
        <p:spPr>
          <a:xfrm>
            <a:off x="4731120" y="63298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37"/>
          <p:cNvSpPr/>
          <p:nvPr/>
        </p:nvSpPr>
        <p:spPr>
          <a:xfrm>
            <a:off x="403740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6" name="CustomShape 38"/>
          <p:cNvSpPr/>
          <p:nvPr/>
        </p:nvSpPr>
        <p:spPr>
          <a:xfrm>
            <a:off x="6221520" y="635940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39"/>
          <p:cNvSpPr/>
          <p:nvPr/>
        </p:nvSpPr>
        <p:spPr>
          <a:xfrm>
            <a:off x="503208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8" name="" descr=""/>
          <p:cNvPicPr/>
          <p:nvPr/>
        </p:nvPicPr>
        <p:blipFill>
          <a:blip r:embed="rId5"/>
          <a:srcRect l="0" t="0" r="1728" b="51798"/>
          <a:stretch/>
        </p:blipFill>
        <p:spPr>
          <a:xfrm>
            <a:off x="2152800" y="3843360"/>
            <a:ext cx="7886160" cy="1645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352440" y="324000"/>
            <a:ext cx="5499360" cy="851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5000" spc="-1" strike="noStrike">
                <a:solidFill>
                  <a:srgbClr val="d92027"/>
                </a:solidFill>
                <a:latin typeface="Arial"/>
                <a:ea typeface="Hack"/>
              </a:rPr>
              <a:t>Gradient descent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350" name="CustomShape 2"/>
          <p:cNvSpPr/>
          <p:nvPr/>
        </p:nvSpPr>
        <p:spPr>
          <a:xfrm>
            <a:off x="352440" y="1235160"/>
            <a:ext cx="4584960" cy="6994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6484a"/>
                </a:solidFill>
                <a:latin typeface="Arial"/>
                <a:ea typeface="Hack"/>
              </a:rPr>
              <a:t>Calculating theta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51" name="CustomShape 3"/>
          <p:cNvSpPr/>
          <p:nvPr/>
        </p:nvSpPr>
        <p:spPr>
          <a:xfrm>
            <a:off x="352440" y="1931040"/>
            <a:ext cx="1144296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Hack"/>
              </a:rPr>
              <a:t>The equation for gradient descent is the same as before but with j being an integer in range(0,n).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52" name="Picture 11" descr=""/>
          <p:cNvPicPr/>
          <p:nvPr/>
        </p:nvPicPr>
        <p:blipFill>
          <a:blip r:embed="rId1"/>
          <a:stretch/>
        </p:blipFill>
        <p:spPr>
          <a:xfrm>
            <a:off x="11110680" y="123840"/>
            <a:ext cx="930240" cy="981360"/>
          </a:xfrm>
          <a:prstGeom prst="rect">
            <a:avLst/>
          </a:prstGeom>
          <a:ln>
            <a:noFill/>
          </a:ln>
        </p:spPr>
      </p:pic>
      <p:sp>
        <p:nvSpPr>
          <p:cNvPr id="353" name="CustomShape 4"/>
          <p:cNvSpPr/>
          <p:nvPr/>
        </p:nvSpPr>
        <p:spPr>
          <a:xfrm>
            <a:off x="650268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5"/>
          <p:cNvSpPr/>
          <p:nvPr/>
        </p:nvSpPr>
        <p:spPr>
          <a:xfrm>
            <a:off x="3777120" y="624240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CustomShape 6"/>
          <p:cNvSpPr/>
          <p:nvPr/>
        </p:nvSpPr>
        <p:spPr>
          <a:xfrm>
            <a:off x="694836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7"/>
          <p:cNvSpPr/>
          <p:nvPr/>
        </p:nvSpPr>
        <p:spPr>
          <a:xfrm>
            <a:off x="8580960" y="62517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8"/>
          <p:cNvSpPr/>
          <p:nvPr/>
        </p:nvSpPr>
        <p:spPr>
          <a:xfrm>
            <a:off x="792756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9"/>
          <p:cNvSpPr/>
          <p:nvPr/>
        </p:nvSpPr>
        <p:spPr>
          <a:xfrm>
            <a:off x="742428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10"/>
          <p:cNvSpPr/>
          <p:nvPr/>
        </p:nvSpPr>
        <p:spPr>
          <a:xfrm>
            <a:off x="8341200" y="63428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11"/>
          <p:cNvSpPr/>
          <p:nvPr/>
        </p:nvSpPr>
        <p:spPr>
          <a:xfrm>
            <a:off x="7265520" y="63298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12"/>
          <p:cNvSpPr/>
          <p:nvPr/>
        </p:nvSpPr>
        <p:spPr>
          <a:xfrm>
            <a:off x="657216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13"/>
          <p:cNvSpPr/>
          <p:nvPr/>
        </p:nvSpPr>
        <p:spPr>
          <a:xfrm>
            <a:off x="9141120" y="62384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14"/>
          <p:cNvSpPr/>
          <p:nvPr/>
        </p:nvSpPr>
        <p:spPr>
          <a:xfrm>
            <a:off x="8746200" y="6347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15"/>
          <p:cNvSpPr/>
          <p:nvPr/>
        </p:nvSpPr>
        <p:spPr>
          <a:xfrm>
            <a:off x="756684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16"/>
          <p:cNvSpPr/>
          <p:nvPr/>
        </p:nvSpPr>
        <p:spPr>
          <a:xfrm>
            <a:off x="9368280" y="6356160"/>
            <a:ext cx="2812320" cy="497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66" name="Picture 12" descr=""/>
          <p:cNvPicPr/>
          <p:nvPr/>
        </p:nvPicPr>
        <p:blipFill>
          <a:blip r:embed="rId2"/>
          <a:srcRect l="0" t="0" r="34539" b="73477"/>
          <a:stretch/>
        </p:blipFill>
        <p:spPr>
          <a:xfrm>
            <a:off x="7938000" y="6074280"/>
            <a:ext cx="4244760" cy="77976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pic>
        <p:nvPicPr>
          <p:cNvPr id="367" name="Picture 13" descr=""/>
          <p:cNvPicPr/>
          <p:nvPr/>
        </p:nvPicPr>
        <p:blipFill>
          <a:blip r:embed="rId3"/>
          <a:srcRect l="0" t="0" r="34539" b="73472"/>
          <a:stretch/>
        </p:blipFill>
        <p:spPr>
          <a:xfrm>
            <a:off x="7146360" y="5930640"/>
            <a:ext cx="5045040" cy="92664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368" name="CustomShape 17"/>
          <p:cNvSpPr/>
          <p:nvPr/>
        </p:nvSpPr>
        <p:spPr>
          <a:xfrm>
            <a:off x="10244160" y="6473160"/>
            <a:ext cx="1936080" cy="364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Hack"/>
                <a:ea typeface="Hack"/>
              </a:rPr>
              <a:t>Grow Through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69" name="Picture 14" descr=""/>
          <p:cNvPicPr/>
          <p:nvPr/>
        </p:nvPicPr>
        <p:blipFill>
          <a:blip r:embed="rId4"/>
          <a:srcRect l="0" t="0" r="34539" b="73474"/>
          <a:stretch/>
        </p:blipFill>
        <p:spPr>
          <a:xfrm>
            <a:off x="8629560" y="6203160"/>
            <a:ext cx="3561840" cy="65412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370" name="CustomShape 18"/>
          <p:cNvSpPr/>
          <p:nvPr/>
        </p:nvSpPr>
        <p:spPr>
          <a:xfrm>
            <a:off x="96660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19"/>
          <p:cNvSpPr/>
          <p:nvPr/>
        </p:nvSpPr>
        <p:spPr>
          <a:xfrm>
            <a:off x="2598840" y="62517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CustomShape 20"/>
          <p:cNvSpPr/>
          <p:nvPr/>
        </p:nvSpPr>
        <p:spPr>
          <a:xfrm>
            <a:off x="194544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21"/>
          <p:cNvSpPr/>
          <p:nvPr/>
        </p:nvSpPr>
        <p:spPr>
          <a:xfrm>
            <a:off x="144216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22"/>
          <p:cNvSpPr/>
          <p:nvPr/>
        </p:nvSpPr>
        <p:spPr>
          <a:xfrm>
            <a:off x="309240" y="62373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23"/>
          <p:cNvSpPr/>
          <p:nvPr/>
        </p:nvSpPr>
        <p:spPr>
          <a:xfrm>
            <a:off x="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24"/>
          <p:cNvSpPr/>
          <p:nvPr/>
        </p:nvSpPr>
        <p:spPr>
          <a:xfrm>
            <a:off x="2359080" y="63428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25"/>
          <p:cNvSpPr/>
          <p:nvPr/>
        </p:nvSpPr>
        <p:spPr>
          <a:xfrm>
            <a:off x="1283760" y="63298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CustomShape 26"/>
          <p:cNvSpPr/>
          <p:nvPr/>
        </p:nvSpPr>
        <p:spPr>
          <a:xfrm>
            <a:off x="59004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27"/>
          <p:cNvSpPr/>
          <p:nvPr/>
        </p:nvSpPr>
        <p:spPr>
          <a:xfrm>
            <a:off x="3159000" y="62384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28"/>
          <p:cNvSpPr/>
          <p:nvPr/>
        </p:nvSpPr>
        <p:spPr>
          <a:xfrm>
            <a:off x="2764080" y="6347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29"/>
          <p:cNvSpPr/>
          <p:nvPr/>
        </p:nvSpPr>
        <p:spPr>
          <a:xfrm>
            <a:off x="158472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30"/>
          <p:cNvSpPr/>
          <p:nvPr/>
        </p:nvSpPr>
        <p:spPr>
          <a:xfrm>
            <a:off x="3468960" y="63514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31"/>
          <p:cNvSpPr/>
          <p:nvPr/>
        </p:nvSpPr>
        <p:spPr>
          <a:xfrm>
            <a:off x="441396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CustomShape 32"/>
          <p:cNvSpPr/>
          <p:nvPr/>
        </p:nvSpPr>
        <p:spPr>
          <a:xfrm>
            <a:off x="6046560" y="62517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CustomShape 33"/>
          <p:cNvSpPr/>
          <p:nvPr/>
        </p:nvSpPr>
        <p:spPr>
          <a:xfrm>
            <a:off x="539316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34"/>
          <p:cNvSpPr/>
          <p:nvPr/>
        </p:nvSpPr>
        <p:spPr>
          <a:xfrm>
            <a:off x="488988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35"/>
          <p:cNvSpPr/>
          <p:nvPr/>
        </p:nvSpPr>
        <p:spPr>
          <a:xfrm>
            <a:off x="5806800" y="63428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ustomShape 36"/>
          <p:cNvSpPr/>
          <p:nvPr/>
        </p:nvSpPr>
        <p:spPr>
          <a:xfrm>
            <a:off x="4731120" y="63298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37"/>
          <p:cNvSpPr/>
          <p:nvPr/>
        </p:nvSpPr>
        <p:spPr>
          <a:xfrm>
            <a:off x="403740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0" name="CustomShape 38"/>
          <p:cNvSpPr/>
          <p:nvPr/>
        </p:nvSpPr>
        <p:spPr>
          <a:xfrm>
            <a:off x="6221520" y="635940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1" name="CustomShape 39"/>
          <p:cNvSpPr/>
          <p:nvPr/>
        </p:nvSpPr>
        <p:spPr>
          <a:xfrm>
            <a:off x="503208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92" name="" descr=""/>
          <p:cNvPicPr/>
          <p:nvPr/>
        </p:nvPicPr>
        <p:blipFill>
          <a:blip r:embed="rId5"/>
          <a:stretch/>
        </p:blipFill>
        <p:spPr>
          <a:xfrm>
            <a:off x="2834640" y="3053520"/>
            <a:ext cx="3723480" cy="875520"/>
          </a:xfrm>
          <a:prstGeom prst="rect">
            <a:avLst/>
          </a:prstGeom>
          <a:ln>
            <a:noFill/>
          </a:ln>
        </p:spPr>
      </p:pic>
      <p:pic>
        <p:nvPicPr>
          <p:cNvPr id="393" name="" descr=""/>
          <p:cNvPicPr/>
          <p:nvPr/>
        </p:nvPicPr>
        <p:blipFill>
          <a:blip r:embed="rId6"/>
          <a:srcRect l="10877" t="0" r="0" b="6258"/>
          <a:stretch/>
        </p:blipFill>
        <p:spPr>
          <a:xfrm>
            <a:off x="6561360" y="3017520"/>
            <a:ext cx="1246680" cy="829440"/>
          </a:xfrm>
          <a:prstGeom prst="rect">
            <a:avLst/>
          </a:prstGeom>
          <a:ln>
            <a:noFill/>
          </a:ln>
        </p:spPr>
      </p:pic>
      <p:pic>
        <p:nvPicPr>
          <p:cNvPr id="394" name="" descr=""/>
          <p:cNvPicPr/>
          <p:nvPr/>
        </p:nvPicPr>
        <p:blipFill>
          <a:blip r:embed="rId7"/>
          <a:stretch/>
        </p:blipFill>
        <p:spPr>
          <a:xfrm>
            <a:off x="4015440" y="4338000"/>
            <a:ext cx="4333320" cy="1256760"/>
          </a:xfrm>
          <a:prstGeom prst="rect">
            <a:avLst/>
          </a:prstGeom>
          <a:ln>
            <a:noFill/>
          </a:ln>
        </p:spPr>
      </p:pic>
      <p:pic>
        <p:nvPicPr>
          <p:cNvPr id="395" name="" descr=""/>
          <p:cNvPicPr/>
          <p:nvPr/>
        </p:nvPicPr>
        <p:blipFill>
          <a:blip r:embed="rId8"/>
          <a:stretch/>
        </p:blipFill>
        <p:spPr>
          <a:xfrm rot="10800000">
            <a:off x="12348360" y="4812840"/>
            <a:ext cx="3933000" cy="399240"/>
          </a:xfrm>
          <a:prstGeom prst="rect">
            <a:avLst/>
          </a:prstGeom>
          <a:ln>
            <a:noFill/>
          </a:ln>
        </p:spPr>
      </p:pic>
      <p:pic>
        <p:nvPicPr>
          <p:cNvPr id="396" name="" descr=""/>
          <p:cNvPicPr/>
          <p:nvPr/>
        </p:nvPicPr>
        <p:blipFill>
          <a:blip r:embed="rId9"/>
          <a:srcRect l="12581" t="0" r="0" b="-5300"/>
          <a:stretch/>
        </p:blipFill>
        <p:spPr>
          <a:xfrm>
            <a:off x="8205120" y="4536000"/>
            <a:ext cx="631800" cy="822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CustomShape 1"/>
          <p:cNvSpPr/>
          <p:nvPr/>
        </p:nvSpPr>
        <p:spPr>
          <a:xfrm>
            <a:off x="352440" y="324000"/>
            <a:ext cx="5499360" cy="851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5000" spc="-1" strike="noStrike">
                <a:solidFill>
                  <a:srgbClr val="d92027"/>
                </a:solidFill>
                <a:latin typeface="Arial"/>
                <a:ea typeface="Hack"/>
              </a:rPr>
              <a:t>Gradient descent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398" name="CustomShape 2"/>
          <p:cNvSpPr/>
          <p:nvPr/>
        </p:nvSpPr>
        <p:spPr>
          <a:xfrm>
            <a:off x="352440" y="1235160"/>
            <a:ext cx="4584960" cy="6994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46484a"/>
                </a:solidFill>
                <a:latin typeface="Arial"/>
                <a:ea typeface="Hack"/>
              </a:rPr>
              <a:t>Calculating theta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99" name="CustomShape 3"/>
          <p:cNvSpPr/>
          <p:nvPr/>
        </p:nvSpPr>
        <p:spPr>
          <a:xfrm>
            <a:off x="352440" y="1931040"/>
            <a:ext cx="1144296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400" name="Picture 11" descr=""/>
          <p:cNvPicPr/>
          <p:nvPr/>
        </p:nvPicPr>
        <p:blipFill>
          <a:blip r:embed="rId1"/>
          <a:stretch/>
        </p:blipFill>
        <p:spPr>
          <a:xfrm>
            <a:off x="11110680" y="123840"/>
            <a:ext cx="930240" cy="981360"/>
          </a:xfrm>
          <a:prstGeom prst="rect">
            <a:avLst/>
          </a:prstGeom>
          <a:ln>
            <a:noFill/>
          </a:ln>
        </p:spPr>
      </p:pic>
      <p:sp>
        <p:nvSpPr>
          <p:cNvPr id="401" name="CustomShape 4"/>
          <p:cNvSpPr/>
          <p:nvPr/>
        </p:nvSpPr>
        <p:spPr>
          <a:xfrm>
            <a:off x="650268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5"/>
          <p:cNvSpPr/>
          <p:nvPr/>
        </p:nvSpPr>
        <p:spPr>
          <a:xfrm>
            <a:off x="3777120" y="624240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6"/>
          <p:cNvSpPr/>
          <p:nvPr/>
        </p:nvSpPr>
        <p:spPr>
          <a:xfrm>
            <a:off x="694836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CustomShape 7"/>
          <p:cNvSpPr/>
          <p:nvPr/>
        </p:nvSpPr>
        <p:spPr>
          <a:xfrm>
            <a:off x="8580960" y="62517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5" name="CustomShape 8"/>
          <p:cNvSpPr/>
          <p:nvPr/>
        </p:nvSpPr>
        <p:spPr>
          <a:xfrm>
            <a:off x="792756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9"/>
          <p:cNvSpPr/>
          <p:nvPr/>
        </p:nvSpPr>
        <p:spPr>
          <a:xfrm>
            <a:off x="742428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7" name="CustomShape 10"/>
          <p:cNvSpPr/>
          <p:nvPr/>
        </p:nvSpPr>
        <p:spPr>
          <a:xfrm>
            <a:off x="8341200" y="63428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CustomShape 11"/>
          <p:cNvSpPr/>
          <p:nvPr/>
        </p:nvSpPr>
        <p:spPr>
          <a:xfrm>
            <a:off x="7265520" y="63298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12"/>
          <p:cNvSpPr/>
          <p:nvPr/>
        </p:nvSpPr>
        <p:spPr>
          <a:xfrm>
            <a:off x="657216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13"/>
          <p:cNvSpPr/>
          <p:nvPr/>
        </p:nvSpPr>
        <p:spPr>
          <a:xfrm>
            <a:off x="9141120" y="62384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CustomShape 14"/>
          <p:cNvSpPr/>
          <p:nvPr/>
        </p:nvSpPr>
        <p:spPr>
          <a:xfrm>
            <a:off x="8746200" y="6347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15"/>
          <p:cNvSpPr/>
          <p:nvPr/>
        </p:nvSpPr>
        <p:spPr>
          <a:xfrm>
            <a:off x="756684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16"/>
          <p:cNvSpPr/>
          <p:nvPr/>
        </p:nvSpPr>
        <p:spPr>
          <a:xfrm>
            <a:off x="9368280" y="6356160"/>
            <a:ext cx="2812320" cy="497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4" name="Picture 12" descr=""/>
          <p:cNvPicPr/>
          <p:nvPr/>
        </p:nvPicPr>
        <p:blipFill>
          <a:blip r:embed="rId2"/>
          <a:srcRect l="0" t="0" r="34539" b="73477"/>
          <a:stretch/>
        </p:blipFill>
        <p:spPr>
          <a:xfrm>
            <a:off x="7938000" y="6074280"/>
            <a:ext cx="4244760" cy="77976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pic>
        <p:nvPicPr>
          <p:cNvPr id="415" name="Picture 13" descr=""/>
          <p:cNvPicPr/>
          <p:nvPr/>
        </p:nvPicPr>
        <p:blipFill>
          <a:blip r:embed="rId3"/>
          <a:srcRect l="0" t="0" r="34539" b="73472"/>
          <a:stretch/>
        </p:blipFill>
        <p:spPr>
          <a:xfrm>
            <a:off x="7146360" y="5930640"/>
            <a:ext cx="5045040" cy="92664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416" name="CustomShape 17"/>
          <p:cNvSpPr/>
          <p:nvPr/>
        </p:nvSpPr>
        <p:spPr>
          <a:xfrm>
            <a:off x="10244160" y="6473160"/>
            <a:ext cx="1936080" cy="364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Hack"/>
                <a:ea typeface="Hack"/>
              </a:rPr>
              <a:t>Grow Through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17" name="Picture 14" descr=""/>
          <p:cNvPicPr/>
          <p:nvPr/>
        </p:nvPicPr>
        <p:blipFill>
          <a:blip r:embed="rId4"/>
          <a:srcRect l="0" t="0" r="34539" b="73474"/>
          <a:stretch/>
        </p:blipFill>
        <p:spPr>
          <a:xfrm>
            <a:off x="8629560" y="6203160"/>
            <a:ext cx="3561840" cy="654120"/>
          </a:xfrm>
          <a:prstGeom prst="rect">
            <a:avLst/>
          </a:prstGeom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418" name="CustomShape 18"/>
          <p:cNvSpPr/>
          <p:nvPr/>
        </p:nvSpPr>
        <p:spPr>
          <a:xfrm>
            <a:off x="96660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9" name="CustomShape 19"/>
          <p:cNvSpPr/>
          <p:nvPr/>
        </p:nvSpPr>
        <p:spPr>
          <a:xfrm>
            <a:off x="2598840" y="62517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CustomShape 20"/>
          <p:cNvSpPr/>
          <p:nvPr/>
        </p:nvSpPr>
        <p:spPr>
          <a:xfrm>
            <a:off x="194544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1" name="CustomShape 21"/>
          <p:cNvSpPr/>
          <p:nvPr/>
        </p:nvSpPr>
        <p:spPr>
          <a:xfrm>
            <a:off x="144216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CustomShape 22"/>
          <p:cNvSpPr/>
          <p:nvPr/>
        </p:nvSpPr>
        <p:spPr>
          <a:xfrm>
            <a:off x="309240" y="62373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CustomShape 23"/>
          <p:cNvSpPr/>
          <p:nvPr/>
        </p:nvSpPr>
        <p:spPr>
          <a:xfrm>
            <a:off x="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CustomShape 24"/>
          <p:cNvSpPr/>
          <p:nvPr/>
        </p:nvSpPr>
        <p:spPr>
          <a:xfrm>
            <a:off x="2359080" y="63428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25"/>
          <p:cNvSpPr/>
          <p:nvPr/>
        </p:nvSpPr>
        <p:spPr>
          <a:xfrm>
            <a:off x="1283760" y="63298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26"/>
          <p:cNvSpPr/>
          <p:nvPr/>
        </p:nvSpPr>
        <p:spPr>
          <a:xfrm>
            <a:off x="59004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CustomShape 27"/>
          <p:cNvSpPr/>
          <p:nvPr/>
        </p:nvSpPr>
        <p:spPr>
          <a:xfrm>
            <a:off x="3159000" y="62384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8" name="CustomShape 28"/>
          <p:cNvSpPr/>
          <p:nvPr/>
        </p:nvSpPr>
        <p:spPr>
          <a:xfrm>
            <a:off x="2764080" y="6347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CustomShape 29"/>
          <p:cNvSpPr/>
          <p:nvPr/>
        </p:nvSpPr>
        <p:spPr>
          <a:xfrm>
            <a:off x="158472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0" name="CustomShape 30"/>
          <p:cNvSpPr/>
          <p:nvPr/>
        </p:nvSpPr>
        <p:spPr>
          <a:xfrm>
            <a:off x="3468960" y="63514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CustomShape 31"/>
          <p:cNvSpPr/>
          <p:nvPr/>
        </p:nvSpPr>
        <p:spPr>
          <a:xfrm>
            <a:off x="4413960" y="62636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32"/>
          <p:cNvSpPr/>
          <p:nvPr/>
        </p:nvSpPr>
        <p:spPr>
          <a:xfrm>
            <a:off x="6046560" y="62517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3" name="CustomShape 33"/>
          <p:cNvSpPr/>
          <p:nvPr/>
        </p:nvSpPr>
        <p:spPr>
          <a:xfrm>
            <a:off x="539316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4" name="CustomShape 34"/>
          <p:cNvSpPr/>
          <p:nvPr/>
        </p:nvSpPr>
        <p:spPr>
          <a:xfrm>
            <a:off x="4889880" y="62506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d92027"/>
          </a:solidFill>
          <a:ln>
            <a:solidFill>
              <a:srgbClr val="d9202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5" name="CustomShape 35"/>
          <p:cNvSpPr/>
          <p:nvPr/>
        </p:nvSpPr>
        <p:spPr>
          <a:xfrm>
            <a:off x="5806800" y="634284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6" name="CustomShape 36"/>
          <p:cNvSpPr/>
          <p:nvPr/>
        </p:nvSpPr>
        <p:spPr>
          <a:xfrm>
            <a:off x="4731120" y="632988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8d98a7"/>
          </a:solidFill>
          <a:ln>
            <a:solidFill>
              <a:srgbClr val="8d98a7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" name="CustomShape 37"/>
          <p:cNvSpPr/>
          <p:nvPr/>
        </p:nvSpPr>
        <p:spPr>
          <a:xfrm>
            <a:off x="403740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8" name="CustomShape 38"/>
          <p:cNvSpPr/>
          <p:nvPr/>
        </p:nvSpPr>
        <p:spPr>
          <a:xfrm>
            <a:off x="6221520" y="635940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CustomShape 39"/>
          <p:cNvSpPr/>
          <p:nvPr/>
        </p:nvSpPr>
        <p:spPr>
          <a:xfrm>
            <a:off x="5032080" y="6356160"/>
            <a:ext cx="1344240" cy="497880"/>
          </a:xfrm>
          <a:prstGeom prst="triangle">
            <a:avLst>
              <a:gd name="adj" fmla="val 50000"/>
            </a:avLst>
          </a:prstGeom>
          <a:solidFill>
            <a:srgbClr val="46484a"/>
          </a:solidFill>
          <a:ln>
            <a:solidFill>
              <a:srgbClr val="46484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40" name="" descr=""/>
          <p:cNvPicPr/>
          <p:nvPr/>
        </p:nvPicPr>
        <p:blipFill>
          <a:blip r:embed="rId5"/>
          <a:stretch/>
        </p:blipFill>
        <p:spPr>
          <a:xfrm>
            <a:off x="2849760" y="1978560"/>
            <a:ext cx="6491880" cy="3787920"/>
          </a:xfrm>
          <a:prstGeom prst="rect">
            <a:avLst/>
          </a:prstGeom>
          <a:ln>
            <a:noFill/>
          </a:ln>
        </p:spPr>
      </p:pic>
      <p:sp>
        <p:nvSpPr>
          <p:cNvPr id="441" name="CustomShape 40"/>
          <p:cNvSpPr/>
          <p:nvPr/>
        </p:nvSpPr>
        <p:spPr>
          <a:xfrm>
            <a:off x="2932920" y="5688720"/>
            <a:ext cx="11815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and so on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</TotalTime>
  <Application>LibreOffice/6.0.7.3$Linux_X86_64 LibreOffice_project/00m0$Build-3</Application>
  <Words>5</Words>
  <Paragraphs>4</Paragraphs>
  <Company>HP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2020-10-12T20:39:28Z</dcterms:created>
  <dc:creator>maria</dc:creator>
  <dc:description/>
  <dc:language>en-US</dc:language>
  <cp:lastModifiedBy/>
  <dcterms:modified xsi:type="dcterms:W3CDTF">2020-11-09T21:23:01Z</dcterms:modified>
  <cp:revision>19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HP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2</vt:i4>
  </property>
</Properties>
</file>